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31"/>
  </p:notesMasterIdLst>
  <p:sldIdLst>
    <p:sldId id="404" r:id="rId2"/>
    <p:sldId id="268" r:id="rId3"/>
    <p:sldId id="331" r:id="rId4"/>
    <p:sldId id="395" r:id="rId5"/>
    <p:sldId id="399" r:id="rId6"/>
    <p:sldId id="373" r:id="rId7"/>
    <p:sldId id="421" r:id="rId8"/>
    <p:sldId id="401" r:id="rId9"/>
    <p:sldId id="423" r:id="rId10"/>
    <p:sldId id="424" r:id="rId11"/>
    <p:sldId id="425" r:id="rId12"/>
    <p:sldId id="426" r:id="rId13"/>
    <p:sldId id="422" r:id="rId14"/>
    <p:sldId id="427" r:id="rId15"/>
    <p:sldId id="429" r:id="rId16"/>
    <p:sldId id="428" r:id="rId17"/>
    <p:sldId id="396" r:id="rId18"/>
    <p:sldId id="415" r:id="rId19"/>
    <p:sldId id="433" r:id="rId20"/>
    <p:sldId id="435" r:id="rId21"/>
    <p:sldId id="430" r:id="rId22"/>
    <p:sldId id="434" r:id="rId23"/>
    <p:sldId id="431" r:id="rId24"/>
    <p:sldId id="432" r:id="rId25"/>
    <p:sldId id="400" r:id="rId26"/>
    <p:sldId id="398" r:id="rId27"/>
    <p:sldId id="356" r:id="rId28"/>
    <p:sldId id="300" r:id="rId29"/>
    <p:sldId id="334" r:id="rId30"/>
  </p:sldIdLst>
  <p:sldSz cx="12192000" cy="6858000"/>
  <p:notesSz cx="6858000" cy="9144000"/>
  <p:embeddedFontLst>
    <p:embeddedFont>
      <p:font typeface="Assistant" pitchFamily="2" charset="-79"/>
      <p:regular r:id="rId32"/>
      <p:bold r:id="rId33"/>
    </p:embeddedFont>
    <p:embeddedFont>
      <p:font typeface="Calibri" panose="020F0502020204030204" pitchFamily="34" charset="0"/>
      <p:regular r:id="rId34"/>
      <p:bold r:id="rId35"/>
      <p:italic r:id="rId36"/>
      <p:boldItalic r:id="rId37"/>
    </p:embeddedFont>
    <p:embeddedFont>
      <p:font typeface="Noto Sans" panose="020B0502040504020204" pitchFamily="34" charset="0"/>
      <p:regular r:id="rId38"/>
      <p:bold r:id="rId39"/>
      <p:italic r:id="rId40"/>
    </p:embeddedFont>
  </p:embeddedFontLst>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Myllylä" initials="JM" lastIdx="1" clrIdx="0">
    <p:extLst>
      <p:ext uri="{19B8F6BF-5375-455C-9EA6-DF929625EA0E}">
        <p15:presenceInfo xmlns:p15="http://schemas.microsoft.com/office/powerpoint/2012/main" userId="S::julia.myllyla@viima.com::15ef0949-9b6c-4ac8-b211-0d2f0469e1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DB87"/>
    <a:srgbClr val="34DA88"/>
    <a:srgbClr val="F0F0F0"/>
    <a:srgbClr val="F5F5F5"/>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04" autoAdjust="0"/>
    <p:restoredTop sz="69296" autoAdjust="0"/>
  </p:normalViewPr>
  <p:slideViewPr>
    <p:cSldViewPr snapToObjects="1" showGuides="1">
      <p:cViewPr varScale="1">
        <p:scale>
          <a:sx n="83" d="100"/>
          <a:sy n="83" d="100"/>
        </p:scale>
        <p:origin x="776" y="20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17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1">
                <a:alpha val="90000"/>
              </a:schemeClr>
            </a:solidFill>
            <a:ln>
              <a:noFill/>
            </a:ln>
          </c:spPr>
          <c:dPt>
            <c:idx val="0"/>
            <c:bubble3D val="0"/>
            <c:spPr>
              <a:solidFill>
                <a:schemeClr val="tx2">
                  <a:lumMod val="60000"/>
                  <a:lumOff val="40000"/>
                  <a:alpha val="90000"/>
                </a:schemeClr>
              </a:solidFill>
              <a:ln w="19050">
                <a:noFill/>
              </a:ln>
              <a:effectLst/>
            </c:spPr>
            <c:extLst>
              <c:ext xmlns:c16="http://schemas.microsoft.com/office/drawing/2014/chart" uri="{C3380CC4-5D6E-409C-BE32-E72D297353CC}">
                <c16:uniqueId val="{00000001-3F28-454E-8D1E-C87AE84835D5}"/>
              </c:ext>
            </c:extLst>
          </c:dPt>
          <c:dPt>
            <c:idx val="1"/>
            <c:bubble3D val="0"/>
            <c:spPr>
              <a:solidFill>
                <a:schemeClr val="accent2">
                  <a:alpha val="90000"/>
                </a:schemeClr>
              </a:solidFill>
              <a:ln w="19050">
                <a:noFill/>
              </a:ln>
              <a:effectLst/>
            </c:spPr>
            <c:extLst>
              <c:ext xmlns:c16="http://schemas.microsoft.com/office/drawing/2014/chart" uri="{C3380CC4-5D6E-409C-BE32-E72D297353CC}">
                <c16:uniqueId val="{00000003-3F28-454E-8D1E-C87AE84835D5}"/>
              </c:ext>
            </c:extLst>
          </c:dPt>
          <c:dPt>
            <c:idx val="2"/>
            <c:bubble3D val="0"/>
            <c:spPr>
              <a:solidFill>
                <a:schemeClr val="accent5">
                  <a:alpha val="90000"/>
                </a:schemeClr>
              </a:solidFill>
              <a:ln w="19050">
                <a:noFill/>
              </a:ln>
              <a:effectLst/>
            </c:spPr>
            <c:extLst>
              <c:ext xmlns:c16="http://schemas.microsoft.com/office/drawing/2014/chart" uri="{C3380CC4-5D6E-409C-BE32-E72D297353CC}">
                <c16:uniqueId val="{00000005-3F28-454E-8D1E-C87AE84835D5}"/>
              </c:ext>
            </c:extLst>
          </c:dPt>
          <c:dLbls>
            <c:dLbl>
              <c:idx val="0"/>
              <c:layout>
                <c:manualLayout>
                  <c:x val="-0.5625"/>
                  <c:y val="-0.37265622707577345"/>
                </c:manualLayout>
              </c:layou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3F28-454E-8D1E-C87AE84835D5}"/>
                </c:ext>
              </c:extLst>
            </c:dLbl>
            <c:dLbl>
              <c:idx val="1"/>
              <c:layout>
                <c:manualLayout>
                  <c:x val="-0.11308464566929134"/>
                  <c:y val="-0.28124998269869694"/>
                </c:manualLayout>
              </c:layout>
              <c:showLegendKey val="0"/>
              <c:showVal val="0"/>
              <c:showCatName val="1"/>
              <c:showSerName val="0"/>
              <c:showPercent val="1"/>
              <c:showBubbleSize val="0"/>
              <c:separator>, </c:separator>
              <c:extLst>
                <c:ext xmlns:c15="http://schemas.microsoft.com/office/drawing/2012/chart" uri="{CE6537A1-D6FC-4f65-9D91-7224C49458BB}">
                  <c15:layout>
                    <c:manualLayout>
                      <c:w val="0.281296875"/>
                      <c:h val="0.10917186828421085"/>
                    </c:manualLayout>
                  </c15:layout>
                </c:ext>
                <c:ext xmlns:c16="http://schemas.microsoft.com/office/drawing/2014/chart" uri="{C3380CC4-5D6E-409C-BE32-E72D297353CC}">
                  <c16:uniqueId val="{00000003-3F28-454E-8D1E-C87AE84835D5}"/>
                </c:ext>
              </c:extLst>
            </c:dLbl>
            <c:dLbl>
              <c:idx val="2"/>
              <c:layout>
                <c:manualLayout>
                  <c:x val="-0.29609374999999999"/>
                  <c:y val="-0.1195312426469462"/>
                </c:manualLayout>
              </c:layout>
              <c:tx>
                <c:rich>
                  <a:bodyPr/>
                  <a:lstStyle/>
                  <a:p>
                    <a:r>
                      <a:rPr lang="en-US" dirty="0"/>
                      <a:t>Power </a:t>
                    </a:r>
                    <a:fld id="{2E41DB79-98C6-584B-874A-9B9C8BB7561D}" type="CATEGORYNAME">
                      <a:rPr lang="en-US" smtClean="0"/>
                      <a:pPr/>
                      <a:t>[CATEGORY NAME]</a:t>
                    </a:fld>
                    <a:r>
                      <a:rPr lang="en-US" baseline="0" dirty="0"/>
                      <a:t>, </a:t>
                    </a:r>
                    <a:fld id="{14F2537A-3F01-FC47-91F8-1A747B6B873D}" type="PERCENTAGE">
                      <a:rPr lang="en-US" baseline="0"/>
                      <a:pPr/>
                      <a:t>[PERCENTAGE]</a:t>
                    </a:fld>
                    <a:endParaRPr lang="en-US" baseline="0" dirty="0"/>
                  </a:p>
                </c:rich>
              </c:tx>
              <c:showLegendKey val="0"/>
              <c:showVal val="0"/>
              <c:showCatName val="1"/>
              <c:showSerName val="0"/>
              <c:showPercent val="1"/>
              <c:showBubbleSize val="0"/>
              <c:separator>, </c:separator>
              <c:extLst>
                <c:ext xmlns:c15="http://schemas.microsoft.com/office/drawing/2012/chart" uri="{CE6537A1-D6FC-4f65-9D91-7224C49458BB}">
                  <c15:layout>
                    <c:manualLayout>
                      <c:w val="0.29969537401574803"/>
                      <c:h val="0.10917186828421085"/>
                    </c:manualLayout>
                  </c15:layout>
                  <c15:dlblFieldTable/>
                  <c15:showDataLabelsRange val="0"/>
                </c:ext>
                <c:ext xmlns:c16="http://schemas.microsoft.com/office/drawing/2014/chart" uri="{C3380CC4-5D6E-409C-BE32-E72D297353CC}">
                  <c16:uniqueId val="{00000005-3F28-454E-8D1E-C87AE84835D5}"/>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l">
                  <a:defRPr sz="1600" b="1" i="0" u="none" strike="noStrike"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pPr>
                <a:endParaRPr lang="en-FI"/>
              </a:p>
            </c:txPr>
            <c:showLegendKey val="0"/>
            <c:showVal val="0"/>
            <c:showCatName val="1"/>
            <c:showSerName val="0"/>
            <c:showPercent val="1"/>
            <c:showBubbleSize val="0"/>
            <c:separator>, </c:separator>
            <c:showLeaderLines val="1"/>
            <c:leaderLines>
              <c:spPr>
                <a:ln w="12700"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Lurkers</c:v>
                </c:pt>
                <c:pt idx="1">
                  <c:v>Contributors</c:v>
                </c:pt>
                <c:pt idx="2">
                  <c:v>Creators</c:v>
                </c:pt>
              </c:strCache>
            </c:strRef>
          </c:cat>
          <c:val>
            <c:numRef>
              <c:f>Sheet1!$B$2:$B$4</c:f>
              <c:numCache>
                <c:formatCode>General</c:formatCode>
                <c:ptCount val="3"/>
                <c:pt idx="0">
                  <c:v>0.59</c:v>
                </c:pt>
                <c:pt idx="1">
                  <c:v>0.4</c:v>
                </c:pt>
                <c:pt idx="2">
                  <c:v>0.01</c:v>
                </c:pt>
              </c:numCache>
            </c:numRef>
          </c:val>
          <c:extLst>
            <c:ext xmlns:c16="http://schemas.microsoft.com/office/drawing/2014/chart" uri="{C3380CC4-5D6E-409C-BE32-E72D297353CC}">
              <c16:uniqueId val="{00000006-3F28-454E-8D1E-C87AE84835D5}"/>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FI"/>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cs:fontRef>
    <cs:defRPr sz="1330" kern="1200"/>
  </cs:axisTitle>
  <cs:categoryAxis>
    <cs:lnRef idx="0"/>
    <cs:fillRef idx="0"/>
    <cs:effectRef idx="0"/>
    <cs:fontRef idx="minor">
      <a:schemeClr val="tx1"/>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cs:fontRef>
    <cs:defRPr sz="1197" kern="1200"/>
  </cs:dataLabel>
  <cs:dataLabelCallout>
    <cs:lnRef idx="0"/>
    <cs:fillRef idx="0"/>
    <cs:effectRef idx="0"/>
    <cs:fontRef idx="minor">
      <a:schemeClr val="dk1"/>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2C48B6-B95D-FE4C-85DA-F35E7EDE7C30}" type="doc">
      <dgm:prSet loTypeId="urn:microsoft.com/office/officeart/2005/8/layout/target1" loCatId="" qsTypeId="urn:microsoft.com/office/officeart/2005/8/quickstyle/simple1" qsCatId="simple" csTypeId="urn:microsoft.com/office/officeart/2005/8/colors/colorful5" csCatId="colorful" phldr="1"/>
      <dgm:spPr/>
    </dgm:pt>
    <dgm:pt modelId="{C55BEF64-4D64-DA41-BD41-77237FA3BEB9}">
      <dgm:prSet phldrT="[Text]" custT="1"/>
      <dgm:spPr/>
      <dgm:t>
        <a:bodyPr anchor="ctr"/>
        <a:lstStyle/>
        <a:p>
          <a:pPr algn="ctr"/>
          <a:r>
            <a:rPr lang="en-US" sz="2000" b="1" dirty="0">
              <a:solidFill>
                <a:schemeClr val="bg1"/>
              </a:solidFill>
              <a:latin typeface="Noto Sans" panose="020B0502040504020204" pitchFamily="34" charset="0"/>
            </a:rPr>
            <a:t>WHY</a:t>
          </a:r>
        </a:p>
      </dgm:t>
    </dgm:pt>
    <dgm:pt modelId="{9ECAC855-5AEF-D546-AB9E-4AEBDDA23E10}" type="parTrans" cxnId="{B17FB7F4-0601-684A-8D7F-CD6142001A31}">
      <dgm:prSet/>
      <dgm:spPr/>
      <dgm:t>
        <a:bodyPr/>
        <a:lstStyle/>
        <a:p>
          <a:pPr algn="ctr"/>
          <a:endParaRPr lang="en-US" b="1"/>
        </a:p>
      </dgm:t>
    </dgm:pt>
    <dgm:pt modelId="{3F880736-0117-7346-97A5-621840E98C18}" type="sibTrans" cxnId="{B17FB7F4-0601-684A-8D7F-CD6142001A31}">
      <dgm:prSet/>
      <dgm:spPr/>
      <dgm:t>
        <a:bodyPr/>
        <a:lstStyle/>
        <a:p>
          <a:pPr algn="ctr"/>
          <a:endParaRPr lang="en-US" b="1"/>
        </a:p>
      </dgm:t>
    </dgm:pt>
    <dgm:pt modelId="{698C4719-76BB-9A46-93E9-51BC6FB5E492}">
      <dgm:prSet phldrT="[Text]" custT="1"/>
      <dgm:spPr/>
      <dgm:t>
        <a:bodyPr anchor="ctr"/>
        <a:lstStyle/>
        <a:p>
          <a:pPr algn="ctr"/>
          <a:r>
            <a:rPr lang="en-US" sz="2000" b="1" dirty="0">
              <a:solidFill>
                <a:schemeClr val="bg1"/>
              </a:solidFill>
              <a:latin typeface="Noto Sans" panose="020B0502040504020204" pitchFamily="34" charset="0"/>
            </a:rPr>
            <a:t>HOW</a:t>
          </a:r>
        </a:p>
      </dgm:t>
    </dgm:pt>
    <dgm:pt modelId="{E9AB355F-7629-2E48-B758-00F0A99D80E0}" type="parTrans" cxnId="{6061EE53-C558-614F-A7A0-92281C8D3001}">
      <dgm:prSet/>
      <dgm:spPr/>
      <dgm:t>
        <a:bodyPr/>
        <a:lstStyle/>
        <a:p>
          <a:pPr algn="ctr"/>
          <a:endParaRPr lang="en-US" b="1"/>
        </a:p>
      </dgm:t>
    </dgm:pt>
    <dgm:pt modelId="{641C39C4-579E-F648-A238-C87A6F036864}" type="sibTrans" cxnId="{6061EE53-C558-614F-A7A0-92281C8D3001}">
      <dgm:prSet/>
      <dgm:spPr/>
      <dgm:t>
        <a:bodyPr/>
        <a:lstStyle/>
        <a:p>
          <a:pPr algn="ctr"/>
          <a:endParaRPr lang="en-US" b="1"/>
        </a:p>
      </dgm:t>
    </dgm:pt>
    <dgm:pt modelId="{D4B8624E-A13D-B647-9077-17CF53EC9F7F}">
      <dgm:prSet phldrT="[Text]" custT="1"/>
      <dgm:spPr/>
      <dgm:t>
        <a:bodyPr anchor="ctr"/>
        <a:lstStyle/>
        <a:p>
          <a:pPr algn="ctr"/>
          <a:r>
            <a:rPr lang="en-US" sz="2000" b="1" dirty="0">
              <a:solidFill>
                <a:schemeClr val="bg1"/>
              </a:solidFill>
              <a:latin typeface="Noto Sans" panose="020B0502040504020204" pitchFamily="34" charset="0"/>
            </a:rPr>
            <a:t>WHAT</a:t>
          </a:r>
        </a:p>
      </dgm:t>
    </dgm:pt>
    <dgm:pt modelId="{659579F6-1425-2442-AF0F-B1B51C0FFC66}" type="parTrans" cxnId="{86C29269-7928-4746-B117-929E3B09DC22}">
      <dgm:prSet/>
      <dgm:spPr/>
      <dgm:t>
        <a:bodyPr/>
        <a:lstStyle/>
        <a:p>
          <a:pPr algn="ctr"/>
          <a:endParaRPr lang="en-US" b="1"/>
        </a:p>
      </dgm:t>
    </dgm:pt>
    <dgm:pt modelId="{A6C772A2-5CFC-EC43-B5DE-FBB570DB6D4A}" type="sibTrans" cxnId="{86C29269-7928-4746-B117-929E3B09DC22}">
      <dgm:prSet/>
      <dgm:spPr/>
      <dgm:t>
        <a:bodyPr/>
        <a:lstStyle/>
        <a:p>
          <a:pPr algn="ctr"/>
          <a:endParaRPr lang="en-US" b="1"/>
        </a:p>
      </dgm:t>
    </dgm:pt>
    <dgm:pt modelId="{AE1CB13C-8385-6C44-9926-698656EC99CE}" type="pres">
      <dgm:prSet presAssocID="{302C48B6-B95D-FE4C-85DA-F35E7EDE7C30}" presName="composite" presStyleCnt="0">
        <dgm:presLayoutVars>
          <dgm:chMax val="5"/>
          <dgm:dir/>
          <dgm:resizeHandles val="exact"/>
        </dgm:presLayoutVars>
      </dgm:prSet>
      <dgm:spPr/>
    </dgm:pt>
    <dgm:pt modelId="{68ADBDC2-DD99-CF4A-9A4D-116EC9115AB4}" type="pres">
      <dgm:prSet presAssocID="{C55BEF64-4D64-DA41-BD41-77237FA3BEB9}" presName="circle1" presStyleLbl="lnNode1" presStyleIdx="0" presStyleCnt="3"/>
      <dgm:spPr>
        <a:solidFill>
          <a:schemeClr val="accent3"/>
        </a:solidFill>
        <a:ln>
          <a:noFill/>
        </a:ln>
      </dgm:spPr>
    </dgm:pt>
    <dgm:pt modelId="{078885E1-A1D8-0240-A4F2-FC8A49CCAB84}" type="pres">
      <dgm:prSet presAssocID="{C55BEF64-4D64-DA41-BD41-77237FA3BEB9}" presName="text1" presStyleLbl="revTx" presStyleIdx="0" presStyleCnt="3" custLinFactX="-86699" custLinFactY="100000" custLinFactNeighborX="-100000" custLinFactNeighborY="137920">
        <dgm:presLayoutVars>
          <dgm:bulletEnabled val="1"/>
        </dgm:presLayoutVars>
      </dgm:prSet>
      <dgm:spPr/>
    </dgm:pt>
    <dgm:pt modelId="{2DE09BB6-8AB8-5F4A-91FA-9A4BBD402B66}" type="pres">
      <dgm:prSet presAssocID="{C55BEF64-4D64-DA41-BD41-77237FA3BEB9}" presName="line1" presStyleLbl="callout" presStyleIdx="0" presStyleCnt="6"/>
      <dgm:spPr>
        <a:ln w="28575">
          <a:noFill/>
        </a:ln>
      </dgm:spPr>
    </dgm:pt>
    <dgm:pt modelId="{0507C0C0-90AC-4E4F-A8FF-A8D87B859F26}" type="pres">
      <dgm:prSet presAssocID="{C55BEF64-4D64-DA41-BD41-77237FA3BEB9}" presName="d1" presStyleLbl="callout" presStyleIdx="1" presStyleCnt="6" custScaleX="123688" custScaleY="61922"/>
      <dgm:spPr>
        <a:ln w="28575">
          <a:noFill/>
        </a:ln>
      </dgm:spPr>
    </dgm:pt>
    <dgm:pt modelId="{C9F98BC3-48AC-FA49-B44F-6760054C724E}" type="pres">
      <dgm:prSet presAssocID="{698C4719-76BB-9A46-93E9-51BC6FB5E492}" presName="circle2" presStyleLbl="lnNode1" presStyleIdx="1" presStyleCnt="3"/>
      <dgm:spPr>
        <a:solidFill>
          <a:schemeClr val="accent5"/>
        </a:solidFill>
        <a:ln>
          <a:noFill/>
        </a:ln>
      </dgm:spPr>
    </dgm:pt>
    <dgm:pt modelId="{CE35223E-3581-A444-B833-5668F864AD5C}" type="pres">
      <dgm:prSet presAssocID="{698C4719-76BB-9A46-93E9-51BC6FB5E492}" presName="text2" presStyleLbl="revTx" presStyleIdx="1" presStyleCnt="3" custLinFactX="-85922" custLinFactY="100000" custLinFactNeighborX="-100000" custLinFactNeighborY="101471">
        <dgm:presLayoutVars>
          <dgm:bulletEnabled val="1"/>
        </dgm:presLayoutVars>
      </dgm:prSet>
      <dgm:spPr/>
    </dgm:pt>
    <dgm:pt modelId="{439B4242-F831-E14C-9582-B49A0BACF8DF}" type="pres">
      <dgm:prSet presAssocID="{698C4719-76BB-9A46-93E9-51BC6FB5E492}" presName="line2" presStyleLbl="callout" presStyleIdx="2" presStyleCnt="6"/>
      <dgm:spPr>
        <a:ln w="28575">
          <a:noFill/>
        </a:ln>
      </dgm:spPr>
    </dgm:pt>
    <dgm:pt modelId="{1D58CBFE-E34D-7446-8DB9-06D489DA0AB7}" type="pres">
      <dgm:prSet presAssocID="{698C4719-76BB-9A46-93E9-51BC6FB5E492}" presName="d2" presStyleLbl="callout" presStyleIdx="3" presStyleCnt="6"/>
      <dgm:spPr>
        <a:ln w="28575">
          <a:noFill/>
        </a:ln>
      </dgm:spPr>
    </dgm:pt>
    <dgm:pt modelId="{5278B022-23BE-F548-97FC-551295D5006B}" type="pres">
      <dgm:prSet presAssocID="{D4B8624E-A13D-B647-9077-17CF53EC9F7F}" presName="circle3" presStyleLbl="lnNode1" presStyleIdx="2" presStyleCnt="3" custLinFactNeighborX="484" custLinFactNeighborY="3202"/>
      <dgm:spPr>
        <a:solidFill>
          <a:schemeClr val="accent6"/>
        </a:solidFill>
      </dgm:spPr>
    </dgm:pt>
    <dgm:pt modelId="{4F0BDE33-411C-EB45-8476-D7D44262D6C7}" type="pres">
      <dgm:prSet presAssocID="{D4B8624E-A13D-B647-9077-17CF53EC9F7F}" presName="text3" presStyleLbl="revTx" presStyleIdx="2" presStyleCnt="3" custScaleY="51401" custLinFactX="-85922" custLinFactY="70570" custLinFactNeighborX="-100000" custLinFactNeighborY="100000">
        <dgm:presLayoutVars>
          <dgm:bulletEnabled val="1"/>
        </dgm:presLayoutVars>
      </dgm:prSet>
      <dgm:spPr/>
    </dgm:pt>
    <dgm:pt modelId="{8AF1A6DD-E8D6-1546-B802-9045B360CA9D}" type="pres">
      <dgm:prSet presAssocID="{D4B8624E-A13D-B647-9077-17CF53EC9F7F}" presName="line3" presStyleLbl="callout" presStyleIdx="4" presStyleCnt="6"/>
      <dgm:spPr>
        <a:ln w="28575">
          <a:noFill/>
        </a:ln>
      </dgm:spPr>
    </dgm:pt>
    <dgm:pt modelId="{004C35D7-99E2-6145-A77E-6CB03F785947}" type="pres">
      <dgm:prSet presAssocID="{D4B8624E-A13D-B647-9077-17CF53EC9F7F}" presName="d3" presStyleLbl="callout" presStyleIdx="5" presStyleCnt="6"/>
      <dgm:spPr>
        <a:ln w="28575">
          <a:noFill/>
        </a:ln>
      </dgm:spPr>
    </dgm:pt>
  </dgm:ptLst>
  <dgm:cxnLst>
    <dgm:cxn modelId="{6061EE53-C558-614F-A7A0-92281C8D3001}" srcId="{302C48B6-B95D-FE4C-85DA-F35E7EDE7C30}" destId="{698C4719-76BB-9A46-93E9-51BC6FB5E492}" srcOrd="1" destOrd="0" parTransId="{E9AB355F-7629-2E48-B758-00F0A99D80E0}" sibTransId="{641C39C4-579E-F648-A238-C87A6F036864}"/>
    <dgm:cxn modelId="{BB4D7D63-0BDA-5C48-9B51-801833C07E04}" type="presOf" srcId="{D4B8624E-A13D-B647-9077-17CF53EC9F7F}" destId="{4F0BDE33-411C-EB45-8476-D7D44262D6C7}" srcOrd="0" destOrd="0" presId="urn:microsoft.com/office/officeart/2005/8/layout/target1"/>
    <dgm:cxn modelId="{86C29269-7928-4746-B117-929E3B09DC22}" srcId="{302C48B6-B95D-FE4C-85DA-F35E7EDE7C30}" destId="{D4B8624E-A13D-B647-9077-17CF53EC9F7F}" srcOrd="2" destOrd="0" parTransId="{659579F6-1425-2442-AF0F-B1B51C0FFC66}" sibTransId="{A6C772A2-5CFC-EC43-B5DE-FBB570DB6D4A}"/>
    <dgm:cxn modelId="{333894AD-426C-0C4F-A19E-36DA144C6DD6}" type="presOf" srcId="{302C48B6-B95D-FE4C-85DA-F35E7EDE7C30}" destId="{AE1CB13C-8385-6C44-9926-698656EC99CE}" srcOrd="0" destOrd="0" presId="urn:microsoft.com/office/officeart/2005/8/layout/target1"/>
    <dgm:cxn modelId="{96DEE8B6-4C06-9140-9533-EDC7F5DF752A}" type="presOf" srcId="{698C4719-76BB-9A46-93E9-51BC6FB5E492}" destId="{CE35223E-3581-A444-B833-5668F864AD5C}" srcOrd="0" destOrd="0" presId="urn:microsoft.com/office/officeart/2005/8/layout/target1"/>
    <dgm:cxn modelId="{56895AE0-D785-9A42-9B3E-97C4D2B8AF99}" type="presOf" srcId="{C55BEF64-4D64-DA41-BD41-77237FA3BEB9}" destId="{078885E1-A1D8-0240-A4F2-FC8A49CCAB84}" srcOrd="0" destOrd="0" presId="urn:microsoft.com/office/officeart/2005/8/layout/target1"/>
    <dgm:cxn modelId="{B17FB7F4-0601-684A-8D7F-CD6142001A31}" srcId="{302C48B6-B95D-FE4C-85DA-F35E7EDE7C30}" destId="{C55BEF64-4D64-DA41-BD41-77237FA3BEB9}" srcOrd="0" destOrd="0" parTransId="{9ECAC855-5AEF-D546-AB9E-4AEBDDA23E10}" sibTransId="{3F880736-0117-7346-97A5-621840E98C18}"/>
    <dgm:cxn modelId="{41876701-9C71-654B-8B22-11F14497591D}" type="presParOf" srcId="{AE1CB13C-8385-6C44-9926-698656EC99CE}" destId="{68ADBDC2-DD99-CF4A-9A4D-116EC9115AB4}" srcOrd="0" destOrd="0" presId="urn:microsoft.com/office/officeart/2005/8/layout/target1"/>
    <dgm:cxn modelId="{3B3EF63C-1979-9149-90DF-25D2A9DC8371}" type="presParOf" srcId="{AE1CB13C-8385-6C44-9926-698656EC99CE}" destId="{078885E1-A1D8-0240-A4F2-FC8A49CCAB84}" srcOrd="1" destOrd="0" presId="urn:microsoft.com/office/officeart/2005/8/layout/target1"/>
    <dgm:cxn modelId="{B3258049-AE14-8148-8CF4-AFB9FF2FA852}" type="presParOf" srcId="{AE1CB13C-8385-6C44-9926-698656EC99CE}" destId="{2DE09BB6-8AB8-5F4A-91FA-9A4BBD402B66}" srcOrd="2" destOrd="0" presId="urn:microsoft.com/office/officeart/2005/8/layout/target1"/>
    <dgm:cxn modelId="{339CBDAF-C052-DB4E-938A-0539C2EE8481}" type="presParOf" srcId="{AE1CB13C-8385-6C44-9926-698656EC99CE}" destId="{0507C0C0-90AC-4E4F-A8FF-A8D87B859F26}" srcOrd="3" destOrd="0" presId="urn:microsoft.com/office/officeart/2005/8/layout/target1"/>
    <dgm:cxn modelId="{750FE079-7553-554F-9E3E-E8C08C3702B7}" type="presParOf" srcId="{AE1CB13C-8385-6C44-9926-698656EC99CE}" destId="{C9F98BC3-48AC-FA49-B44F-6760054C724E}" srcOrd="4" destOrd="0" presId="urn:microsoft.com/office/officeart/2005/8/layout/target1"/>
    <dgm:cxn modelId="{45E91084-375E-4247-88BC-C948130BA333}" type="presParOf" srcId="{AE1CB13C-8385-6C44-9926-698656EC99CE}" destId="{CE35223E-3581-A444-B833-5668F864AD5C}" srcOrd="5" destOrd="0" presId="urn:microsoft.com/office/officeart/2005/8/layout/target1"/>
    <dgm:cxn modelId="{15E242B9-2DE5-304E-A3CF-719248B6A8BB}" type="presParOf" srcId="{AE1CB13C-8385-6C44-9926-698656EC99CE}" destId="{439B4242-F831-E14C-9582-B49A0BACF8DF}" srcOrd="6" destOrd="0" presId="urn:microsoft.com/office/officeart/2005/8/layout/target1"/>
    <dgm:cxn modelId="{A2DA786A-18CB-E44C-98C9-5E189C13FDDB}" type="presParOf" srcId="{AE1CB13C-8385-6C44-9926-698656EC99CE}" destId="{1D58CBFE-E34D-7446-8DB9-06D489DA0AB7}" srcOrd="7" destOrd="0" presId="urn:microsoft.com/office/officeart/2005/8/layout/target1"/>
    <dgm:cxn modelId="{D09FA741-A937-C04E-87B4-BE78CE592848}" type="presParOf" srcId="{AE1CB13C-8385-6C44-9926-698656EC99CE}" destId="{5278B022-23BE-F548-97FC-551295D5006B}" srcOrd="8" destOrd="0" presId="urn:microsoft.com/office/officeart/2005/8/layout/target1"/>
    <dgm:cxn modelId="{04AA08C7-1A3D-B74E-9860-8A48B9E999E3}" type="presParOf" srcId="{AE1CB13C-8385-6C44-9926-698656EC99CE}" destId="{4F0BDE33-411C-EB45-8476-D7D44262D6C7}" srcOrd="9" destOrd="0" presId="urn:microsoft.com/office/officeart/2005/8/layout/target1"/>
    <dgm:cxn modelId="{29112F36-28FD-6049-9534-DB5430C8FF29}" type="presParOf" srcId="{AE1CB13C-8385-6C44-9926-698656EC99CE}" destId="{8AF1A6DD-E8D6-1546-B802-9045B360CA9D}" srcOrd="10" destOrd="0" presId="urn:microsoft.com/office/officeart/2005/8/layout/target1"/>
    <dgm:cxn modelId="{DBC1F931-73CA-C746-85FC-DDA3F1B06D43}" type="presParOf" srcId="{AE1CB13C-8385-6C44-9926-698656EC99CE}" destId="{004C35D7-99E2-6145-A77E-6CB03F785947}" srcOrd="11" destOrd="0" presId="urn:microsoft.com/office/officeart/2005/8/layout/targe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056419-4ACD-194E-A9A0-981283DEAFD7}" type="doc">
      <dgm:prSet loTypeId="urn:microsoft.com/office/officeart/2008/layout/RadialCluster" loCatId="" qsTypeId="urn:microsoft.com/office/officeart/2005/8/quickstyle/simple1" qsCatId="simple" csTypeId="urn:microsoft.com/office/officeart/2005/8/colors/accent1_2" csCatId="accent1" phldr="1"/>
      <dgm:spPr/>
      <dgm:t>
        <a:bodyPr/>
        <a:lstStyle/>
        <a:p>
          <a:endParaRPr lang="en-GB"/>
        </a:p>
      </dgm:t>
    </dgm:pt>
    <dgm:pt modelId="{C33BC6D7-7EFB-6B4B-8BCC-0A8A5DFEBEC8}">
      <dgm:prSet phldrT="[Text]" custT="1"/>
      <dgm:spPr>
        <a:ln>
          <a:noFill/>
        </a:ln>
      </dgm:spPr>
      <dgm:t>
        <a:bodyPr lIns="0" tIns="46800" rIns="0"/>
        <a:lstStyle/>
        <a:p>
          <a:r>
            <a:rPr lang="en-US" sz="1200" b="1" dirty="0">
              <a:solidFill>
                <a:schemeClr val="bg1"/>
              </a:solidFill>
              <a:latin typeface="Noto Sans" panose="020B0502040504020204" pitchFamily="34" charset="0"/>
            </a:rPr>
            <a:t>COMMUNICATION</a:t>
          </a:r>
          <a:br>
            <a:rPr lang="en-US" sz="1300" b="1" dirty="0">
              <a:solidFill>
                <a:schemeClr val="bg1"/>
              </a:solidFill>
              <a:latin typeface="Noto Sans" panose="020B0502040504020204" pitchFamily="34" charset="0"/>
            </a:rPr>
          </a:br>
          <a:r>
            <a:rPr lang="en-US" sz="2000" b="1" dirty="0">
              <a:solidFill>
                <a:schemeClr val="bg1"/>
              </a:solidFill>
              <a:latin typeface="Noto Sans" panose="020B0502040504020204" pitchFamily="34" charset="0"/>
            </a:rPr>
            <a:t>FORMATS</a:t>
          </a:r>
          <a:endParaRPr lang="en-GB" sz="2000" b="1" dirty="0"/>
        </a:p>
      </dgm:t>
    </dgm:pt>
    <dgm:pt modelId="{C17CDE7B-8FF4-084D-A4F5-996BE3796CF0}" type="parTrans" cxnId="{FD98BEA3-1AAD-574A-8C1E-2D0D8E7560ED}">
      <dgm:prSet/>
      <dgm:spPr/>
      <dgm:t>
        <a:bodyPr/>
        <a:lstStyle/>
        <a:p>
          <a:endParaRPr lang="en-GB" b="1" dirty="0"/>
        </a:p>
      </dgm:t>
    </dgm:pt>
    <dgm:pt modelId="{94D0D4C8-E27D-EB4B-A729-C14ED6BD99DE}" type="sibTrans" cxnId="{FD98BEA3-1AAD-574A-8C1E-2D0D8E7560ED}">
      <dgm:prSet/>
      <dgm:spPr/>
      <dgm:t>
        <a:bodyPr/>
        <a:lstStyle/>
        <a:p>
          <a:endParaRPr lang="en-GB" b="1" dirty="0"/>
        </a:p>
      </dgm:t>
    </dgm:pt>
    <dgm:pt modelId="{4126A07A-4432-8C48-B290-A374DF0F79DB}">
      <dgm:prSet phldrT="[Text]" custT="1"/>
      <dgm:spPr>
        <a:solidFill>
          <a:schemeClr val="tx2">
            <a:lumMod val="60000"/>
            <a:lumOff val="40000"/>
          </a:schemeClr>
        </a:solidFill>
        <a:ln>
          <a:noFill/>
        </a:ln>
      </dgm:spPr>
      <dgm:t>
        <a:bodyPr/>
        <a:lstStyle/>
        <a:p>
          <a:r>
            <a:rPr lang="en-GB" sz="1400" b="1" dirty="0"/>
            <a:t>VIDEO</a:t>
          </a:r>
        </a:p>
      </dgm:t>
    </dgm:pt>
    <dgm:pt modelId="{4C5794FE-1A83-F34F-B84F-8C212878A6F1}" type="parTrans" cxnId="{57F2EC4C-6ABC-6540-B401-43B9FCF3B906}">
      <dgm:prSet/>
      <dgm:spPr>
        <a:ln w="28575">
          <a:solidFill>
            <a:schemeClr val="tx2">
              <a:lumMod val="60000"/>
              <a:lumOff val="40000"/>
            </a:schemeClr>
          </a:solidFill>
        </a:ln>
      </dgm:spPr>
      <dgm:t>
        <a:bodyPr/>
        <a:lstStyle/>
        <a:p>
          <a:endParaRPr lang="en-GB"/>
        </a:p>
      </dgm:t>
    </dgm:pt>
    <dgm:pt modelId="{3261C033-C84D-004A-B3EF-3D2D4F1EB112}" type="sibTrans" cxnId="{57F2EC4C-6ABC-6540-B401-43B9FCF3B906}">
      <dgm:prSet/>
      <dgm:spPr/>
      <dgm:t>
        <a:bodyPr/>
        <a:lstStyle/>
        <a:p>
          <a:endParaRPr lang="en-GB"/>
        </a:p>
      </dgm:t>
    </dgm:pt>
    <dgm:pt modelId="{EF174E34-7F92-0C4B-AF03-5B3D518E5535}">
      <dgm:prSet phldrT="[Text]" custT="1"/>
      <dgm:spPr>
        <a:solidFill>
          <a:schemeClr val="tx2">
            <a:lumMod val="60000"/>
            <a:lumOff val="40000"/>
          </a:schemeClr>
        </a:solidFill>
        <a:ln>
          <a:noFill/>
        </a:ln>
      </dgm:spPr>
      <dgm:t>
        <a:bodyPr/>
        <a:lstStyle/>
        <a:p>
          <a:r>
            <a:rPr lang="en-GB" sz="1400" b="1" dirty="0"/>
            <a:t>TEXT</a:t>
          </a:r>
        </a:p>
      </dgm:t>
    </dgm:pt>
    <dgm:pt modelId="{874B4E47-3269-2F4D-B715-21B05ACE1F07}" type="parTrans" cxnId="{D26985A3-C7AA-5148-B48A-B8C69226D9B3}">
      <dgm:prSet/>
      <dgm:spPr>
        <a:ln w="28575">
          <a:solidFill>
            <a:schemeClr val="tx2">
              <a:lumMod val="60000"/>
              <a:lumOff val="40000"/>
            </a:schemeClr>
          </a:solidFill>
        </a:ln>
      </dgm:spPr>
      <dgm:t>
        <a:bodyPr/>
        <a:lstStyle/>
        <a:p>
          <a:endParaRPr lang="en-GB"/>
        </a:p>
      </dgm:t>
    </dgm:pt>
    <dgm:pt modelId="{228979AD-2B0C-DD48-A1CC-E6458C3D4595}" type="sibTrans" cxnId="{D26985A3-C7AA-5148-B48A-B8C69226D9B3}">
      <dgm:prSet/>
      <dgm:spPr/>
      <dgm:t>
        <a:bodyPr/>
        <a:lstStyle/>
        <a:p>
          <a:endParaRPr lang="en-GB"/>
        </a:p>
      </dgm:t>
    </dgm:pt>
    <dgm:pt modelId="{C05BBCB3-3898-2341-B6B7-C74C7FBBA1D6}">
      <dgm:prSet phldrT="[Text]" custT="1"/>
      <dgm:spPr>
        <a:solidFill>
          <a:schemeClr val="tx2">
            <a:lumMod val="60000"/>
            <a:lumOff val="40000"/>
          </a:schemeClr>
        </a:solidFill>
        <a:ln>
          <a:noFill/>
        </a:ln>
      </dgm:spPr>
      <dgm:t>
        <a:bodyPr/>
        <a:lstStyle/>
        <a:p>
          <a:r>
            <a:rPr lang="en-GB" sz="1400" b="1" dirty="0"/>
            <a:t>1-TO-1 DISCUSSION</a:t>
          </a:r>
        </a:p>
      </dgm:t>
    </dgm:pt>
    <dgm:pt modelId="{3AA961FA-7DFA-C949-B340-74F97620D038}" type="parTrans" cxnId="{6652E4E8-5BB7-A548-8C0C-DA906C8706ED}">
      <dgm:prSet/>
      <dgm:spPr>
        <a:ln w="28575">
          <a:solidFill>
            <a:schemeClr val="tx2">
              <a:lumMod val="60000"/>
              <a:lumOff val="40000"/>
            </a:schemeClr>
          </a:solidFill>
        </a:ln>
      </dgm:spPr>
      <dgm:t>
        <a:bodyPr/>
        <a:lstStyle/>
        <a:p>
          <a:endParaRPr lang="en-GB"/>
        </a:p>
      </dgm:t>
    </dgm:pt>
    <dgm:pt modelId="{C81DA884-ABC9-3E4C-97E4-9F067024D661}" type="sibTrans" cxnId="{6652E4E8-5BB7-A548-8C0C-DA906C8706ED}">
      <dgm:prSet/>
      <dgm:spPr/>
      <dgm:t>
        <a:bodyPr/>
        <a:lstStyle/>
        <a:p>
          <a:endParaRPr lang="en-GB"/>
        </a:p>
      </dgm:t>
    </dgm:pt>
    <dgm:pt modelId="{E492EE5F-BA60-A44B-8F1D-EE21F90631FF}">
      <dgm:prSet phldrT="[Text]" custT="1"/>
      <dgm:spPr>
        <a:solidFill>
          <a:schemeClr val="tx2">
            <a:lumMod val="60000"/>
            <a:lumOff val="40000"/>
          </a:schemeClr>
        </a:solidFill>
        <a:ln>
          <a:noFill/>
        </a:ln>
      </dgm:spPr>
      <dgm:t>
        <a:bodyPr/>
        <a:lstStyle/>
        <a:p>
          <a:r>
            <a:rPr lang="en-GB" sz="1400" b="1" dirty="0"/>
            <a:t>VISUAL COLLATERAL</a:t>
          </a:r>
        </a:p>
      </dgm:t>
    </dgm:pt>
    <dgm:pt modelId="{27F84961-A9B3-0847-8BFD-9CED75B37361}" type="parTrans" cxnId="{A4215E74-D162-9149-B485-8F64EB079D66}">
      <dgm:prSet/>
      <dgm:spPr>
        <a:ln w="28575">
          <a:solidFill>
            <a:schemeClr val="tx2">
              <a:lumMod val="60000"/>
              <a:lumOff val="40000"/>
            </a:schemeClr>
          </a:solidFill>
        </a:ln>
      </dgm:spPr>
      <dgm:t>
        <a:bodyPr/>
        <a:lstStyle/>
        <a:p>
          <a:endParaRPr lang="en-GB"/>
        </a:p>
      </dgm:t>
    </dgm:pt>
    <dgm:pt modelId="{6A7B8E39-9444-6E46-A91D-EAAC933C691F}" type="sibTrans" cxnId="{A4215E74-D162-9149-B485-8F64EB079D66}">
      <dgm:prSet/>
      <dgm:spPr/>
      <dgm:t>
        <a:bodyPr/>
        <a:lstStyle/>
        <a:p>
          <a:endParaRPr lang="en-GB"/>
        </a:p>
      </dgm:t>
    </dgm:pt>
    <dgm:pt modelId="{2BEFEE62-75EE-7F46-9CF4-2D346BEFF210}" type="pres">
      <dgm:prSet presAssocID="{D0056419-4ACD-194E-A9A0-981283DEAFD7}" presName="Name0" presStyleCnt="0">
        <dgm:presLayoutVars>
          <dgm:chMax val="1"/>
          <dgm:chPref val="1"/>
          <dgm:dir/>
          <dgm:animOne val="branch"/>
          <dgm:animLvl val="lvl"/>
        </dgm:presLayoutVars>
      </dgm:prSet>
      <dgm:spPr/>
    </dgm:pt>
    <dgm:pt modelId="{FDE3E47E-0DA3-444B-B258-DC1A370DD518}" type="pres">
      <dgm:prSet presAssocID="{C33BC6D7-7EFB-6B4B-8BCC-0A8A5DFEBEC8}" presName="singleCycle" presStyleCnt="0"/>
      <dgm:spPr/>
    </dgm:pt>
    <dgm:pt modelId="{2CC57BA7-DBA2-0443-96DC-6E1C7C6316BE}" type="pres">
      <dgm:prSet presAssocID="{C33BC6D7-7EFB-6B4B-8BCC-0A8A5DFEBEC8}" presName="singleCenter" presStyleLbl="node1" presStyleIdx="0" presStyleCnt="5" custScaleX="133100" custScaleY="133100">
        <dgm:presLayoutVars>
          <dgm:chMax val="7"/>
          <dgm:chPref val="7"/>
        </dgm:presLayoutVars>
      </dgm:prSet>
      <dgm:spPr>
        <a:prstGeom prst="ellipse">
          <a:avLst/>
        </a:prstGeom>
      </dgm:spPr>
    </dgm:pt>
    <dgm:pt modelId="{4D0DDC9B-B0CF-C64F-B31C-B0B55B84896D}" type="pres">
      <dgm:prSet presAssocID="{874B4E47-3269-2F4D-B715-21B05ACE1F07}" presName="Name56" presStyleLbl="parChTrans1D2" presStyleIdx="0" presStyleCnt="4"/>
      <dgm:spPr/>
    </dgm:pt>
    <dgm:pt modelId="{833E05DC-3C7F-1E4B-8E1B-5ADDCA045C9F}" type="pres">
      <dgm:prSet presAssocID="{EF174E34-7F92-0C4B-AF03-5B3D518E5535}" presName="text0" presStyleLbl="node1" presStyleIdx="1" presStyleCnt="5" custScaleX="165476">
        <dgm:presLayoutVars>
          <dgm:bulletEnabled val="1"/>
        </dgm:presLayoutVars>
      </dgm:prSet>
      <dgm:spPr/>
    </dgm:pt>
    <dgm:pt modelId="{DB803B3F-B321-194C-9602-150CBED6A246}" type="pres">
      <dgm:prSet presAssocID="{4C5794FE-1A83-F34F-B84F-8C212878A6F1}" presName="Name56" presStyleLbl="parChTrans1D2" presStyleIdx="1" presStyleCnt="4"/>
      <dgm:spPr/>
    </dgm:pt>
    <dgm:pt modelId="{B80DF441-8B04-8442-899F-44F1727BE605}" type="pres">
      <dgm:prSet presAssocID="{4126A07A-4432-8C48-B290-A374DF0F79DB}" presName="text0" presStyleLbl="node1" presStyleIdx="2" presStyleCnt="5" custScaleX="165476" custRadScaleRad="106424">
        <dgm:presLayoutVars>
          <dgm:bulletEnabled val="1"/>
        </dgm:presLayoutVars>
      </dgm:prSet>
      <dgm:spPr/>
    </dgm:pt>
    <dgm:pt modelId="{E5B688C6-F696-6743-8E69-57E19BE9CB78}" type="pres">
      <dgm:prSet presAssocID="{27F84961-A9B3-0847-8BFD-9CED75B37361}" presName="Name56" presStyleLbl="parChTrans1D2" presStyleIdx="2" presStyleCnt="4"/>
      <dgm:spPr/>
    </dgm:pt>
    <dgm:pt modelId="{BA34A9EC-6C68-BB49-BCF1-317B1476ED6F}" type="pres">
      <dgm:prSet presAssocID="{E492EE5F-BA60-A44B-8F1D-EE21F90631FF}" presName="text0" presStyleLbl="node1" presStyleIdx="3" presStyleCnt="5" custScaleX="165476">
        <dgm:presLayoutVars>
          <dgm:bulletEnabled val="1"/>
        </dgm:presLayoutVars>
      </dgm:prSet>
      <dgm:spPr/>
    </dgm:pt>
    <dgm:pt modelId="{F3203F4E-19F7-B74D-A77A-A9038288D207}" type="pres">
      <dgm:prSet presAssocID="{3AA961FA-7DFA-C949-B340-74F97620D038}" presName="Name56" presStyleLbl="parChTrans1D2" presStyleIdx="3" presStyleCnt="4"/>
      <dgm:spPr/>
    </dgm:pt>
    <dgm:pt modelId="{94F141A5-EC44-0B4F-A172-3FA8BE6FFBB9}" type="pres">
      <dgm:prSet presAssocID="{C05BBCB3-3898-2341-B6B7-C74C7FBBA1D6}" presName="text0" presStyleLbl="node1" presStyleIdx="4" presStyleCnt="5" custScaleX="165476" custRadScaleRad="106424">
        <dgm:presLayoutVars>
          <dgm:bulletEnabled val="1"/>
        </dgm:presLayoutVars>
      </dgm:prSet>
      <dgm:spPr/>
    </dgm:pt>
  </dgm:ptLst>
  <dgm:cxnLst>
    <dgm:cxn modelId="{4A71E306-A6B9-1E4D-AA11-D127AABF3C4B}" type="presOf" srcId="{D0056419-4ACD-194E-A9A0-981283DEAFD7}" destId="{2BEFEE62-75EE-7F46-9CF4-2D346BEFF210}" srcOrd="0" destOrd="0" presId="urn:microsoft.com/office/officeart/2008/layout/RadialCluster"/>
    <dgm:cxn modelId="{8D847B11-8714-4342-9B8C-0CB936B2CC01}" type="presOf" srcId="{3AA961FA-7DFA-C949-B340-74F97620D038}" destId="{F3203F4E-19F7-B74D-A77A-A9038288D207}" srcOrd="0" destOrd="0" presId="urn:microsoft.com/office/officeart/2008/layout/RadialCluster"/>
    <dgm:cxn modelId="{0E8DE743-47F7-9F42-8BE9-79F296B43C11}" type="presOf" srcId="{27F84961-A9B3-0847-8BFD-9CED75B37361}" destId="{E5B688C6-F696-6743-8E69-57E19BE9CB78}" srcOrd="0" destOrd="0" presId="urn:microsoft.com/office/officeart/2008/layout/RadialCluster"/>
    <dgm:cxn modelId="{430B8D44-AB13-E04E-9BDE-78908561DDC8}" type="presOf" srcId="{4126A07A-4432-8C48-B290-A374DF0F79DB}" destId="{B80DF441-8B04-8442-899F-44F1727BE605}" srcOrd="0" destOrd="0" presId="urn:microsoft.com/office/officeart/2008/layout/RadialCluster"/>
    <dgm:cxn modelId="{57F2EC4C-6ABC-6540-B401-43B9FCF3B906}" srcId="{C33BC6D7-7EFB-6B4B-8BCC-0A8A5DFEBEC8}" destId="{4126A07A-4432-8C48-B290-A374DF0F79DB}" srcOrd="1" destOrd="0" parTransId="{4C5794FE-1A83-F34F-B84F-8C212878A6F1}" sibTransId="{3261C033-C84D-004A-B3EF-3D2D4F1EB112}"/>
    <dgm:cxn modelId="{A4215E74-D162-9149-B485-8F64EB079D66}" srcId="{C33BC6D7-7EFB-6B4B-8BCC-0A8A5DFEBEC8}" destId="{E492EE5F-BA60-A44B-8F1D-EE21F90631FF}" srcOrd="2" destOrd="0" parTransId="{27F84961-A9B3-0847-8BFD-9CED75B37361}" sibTransId="{6A7B8E39-9444-6E46-A91D-EAAC933C691F}"/>
    <dgm:cxn modelId="{01A14388-F730-4647-A839-6002CCEDD76F}" type="presOf" srcId="{874B4E47-3269-2F4D-B715-21B05ACE1F07}" destId="{4D0DDC9B-B0CF-C64F-B31C-B0B55B84896D}" srcOrd="0" destOrd="0" presId="urn:microsoft.com/office/officeart/2008/layout/RadialCluster"/>
    <dgm:cxn modelId="{5DE9B79A-33C7-1A4C-A496-93B4E419CE60}" type="presOf" srcId="{C33BC6D7-7EFB-6B4B-8BCC-0A8A5DFEBEC8}" destId="{2CC57BA7-DBA2-0443-96DC-6E1C7C6316BE}" srcOrd="0" destOrd="0" presId="urn:microsoft.com/office/officeart/2008/layout/RadialCluster"/>
    <dgm:cxn modelId="{D26985A3-C7AA-5148-B48A-B8C69226D9B3}" srcId="{C33BC6D7-7EFB-6B4B-8BCC-0A8A5DFEBEC8}" destId="{EF174E34-7F92-0C4B-AF03-5B3D518E5535}" srcOrd="0" destOrd="0" parTransId="{874B4E47-3269-2F4D-B715-21B05ACE1F07}" sibTransId="{228979AD-2B0C-DD48-A1CC-E6458C3D4595}"/>
    <dgm:cxn modelId="{FD98BEA3-1AAD-574A-8C1E-2D0D8E7560ED}" srcId="{D0056419-4ACD-194E-A9A0-981283DEAFD7}" destId="{C33BC6D7-7EFB-6B4B-8BCC-0A8A5DFEBEC8}" srcOrd="0" destOrd="0" parTransId="{C17CDE7B-8FF4-084D-A4F5-996BE3796CF0}" sibTransId="{94D0D4C8-E27D-EB4B-A729-C14ED6BD99DE}"/>
    <dgm:cxn modelId="{EBA255A7-AF72-EC47-A2ED-D5ABD8BF525E}" type="presOf" srcId="{E492EE5F-BA60-A44B-8F1D-EE21F90631FF}" destId="{BA34A9EC-6C68-BB49-BCF1-317B1476ED6F}" srcOrd="0" destOrd="0" presId="urn:microsoft.com/office/officeart/2008/layout/RadialCluster"/>
    <dgm:cxn modelId="{963A0CC4-C8DE-1747-9DA3-C0C92A890765}" type="presOf" srcId="{4C5794FE-1A83-F34F-B84F-8C212878A6F1}" destId="{DB803B3F-B321-194C-9602-150CBED6A246}" srcOrd="0" destOrd="0" presId="urn:microsoft.com/office/officeart/2008/layout/RadialCluster"/>
    <dgm:cxn modelId="{7030D9D8-8E3C-4E45-9B17-A07E9C5E5CC5}" type="presOf" srcId="{EF174E34-7F92-0C4B-AF03-5B3D518E5535}" destId="{833E05DC-3C7F-1E4B-8E1B-5ADDCA045C9F}" srcOrd="0" destOrd="0" presId="urn:microsoft.com/office/officeart/2008/layout/RadialCluster"/>
    <dgm:cxn modelId="{6652E4E8-5BB7-A548-8C0C-DA906C8706ED}" srcId="{C33BC6D7-7EFB-6B4B-8BCC-0A8A5DFEBEC8}" destId="{C05BBCB3-3898-2341-B6B7-C74C7FBBA1D6}" srcOrd="3" destOrd="0" parTransId="{3AA961FA-7DFA-C949-B340-74F97620D038}" sibTransId="{C81DA884-ABC9-3E4C-97E4-9F067024D661}"/>
    <dgm:cxn modelId="{CFAFB2F0-5B9D-E74B-836F-2E5A95B0EDBB}" type="presOf" srcId="{C05BBCB3-3898-2341-B6B7-C74C7FBBA1D6}" destId="{94F141A5-EC44-0B4F-A172-3FA8BE6FFBB9}" srcOrd="0" destOrd="0" presId="urn:microsoft.com/office/officeart/2008/layout/RadialCluster"/>
    <dgm:cxn modelId="{AB23519C-7E73-5C4E-A4B9-DE13D4E50702}" type="presParOf" srcId="{2BEFEE62-75EE-7F46-9CF4-2D346BEFF210}" destId="{FDE3E47E-0DA3-444B-B258-DC1A370DD518}" srcOrd="0" destOrd="0" presId="urn:microsoft.com/office/officeart/2008/layout/RadialCluster"/>
    <dgm:cxn modelId="{0021B8A8-283E-044A-9AAB-D625245A8536}" type="presParOf" srcId="{FDE3E47E-0DA3-444B-B258-DC1A370DD518}" destId="{2CC57BA7-DBA2-0443-96DC-6E1C7C6316BE}" srcOrd="0" destOrd="0" presId="urn:microsoft.com/office/officeart/2008/layout/RadialCluster"/>
    <dgm:cxn modelId="{DC844AB5-DBAF-6140-AC47-0562959CBDD7}" type="presParOf" srcId="{FDE3E47E-0DA3-444B-B258-DC1A370DD518}" destId="{4D0DDC9B-B0CF-C64F-B31C-B0B55B84896D}" srcOrd="1" destOrd="0" presId="urn:microsoft.com/office/officeart/2008/layout/RadialCluster"/>
    <dgm:cxn modelId="{D6EA335A-4732-2344-9ADA-091AFAE9B770}" type="presParOf" srcId="{FDE3E47E-0DA3-444B-B258-DC1A370DD518}" destId="{833E05DC-3C7F-1E4B-8E1B-5ADDCA045C9F}" srcOrd="2" destOrd="0" presId="urn:microsoft.com/office/officeart/2008/layout/RadialCluster"/>
    <dgm:cxn modelId="{FBCEA83E-5443-2A47-B2FF-50795DEF85E6}" type="presParOf" srcId="{FDE3E47E-0DA3-444B-B258-DC1A370DD518}" destId="{DB803B3F-B321-194C-9602-150CBED6A246}" srcOrd="3" destOrd="0" presId="urn:microsoft.com/office/officeart/2008/layout/RadialCluster"/>
    <dgm:cxn modelId="{CCDE482F-1C79-244C-9368-9ED64AC9831F}" type="presParOf" srcId="{FDE3E47E-0DA3-444B-B258-DC1A370DD518}" destId="{B80DF441-8B04-8442-899F-44F1727BE605}" srcOrd="4" destOrd="0" presId="urn:microsoft.com/office/officeart/2008/layout/RadialCluster"/>
    <dgm:cxn modelId="{62C8B086-34E1-5445-AD1C-5FEA830FC01C}" type="presParOf" srcId="{FDE3E47E-0DA3-444B-B258-DC1A370DD518}" destId="{E5B688C6-F696-6743-8E69-57E19BE9CB78}" srcOrd="5" destOrd="0" presId="urn:microsoft.com/office/officeart/2008/layout/RadialCluster"/>
    <dgm:cxn modelId="{963E1869-FCB4-064B-9F87-C31F55E1EBC4}" type="presParOf" srcId="{FDE3E47E-0DA3-444B-B258-DC1A370DD518}" destId="{BA34A9EC-6C68-BB49-BCF1-317B1476ED6F}" srcOrd="6" destOrd="0" presId="urn:microsoft.com/office/officeart/2008/layout/RadialCluster"/>
    <dgm:cxn modelId="{CEA13E45-2851-C645-9D6B-678F2F14D59A}" type="presParOf" srcId="{FDE3E47E-0DA3-444B-B258-DC1A370DD518}" destId="{F3203F4E-19F7-B74D-A77A-A9038288D207}" srcOrd="7" destOrd="0" presId="urn:microsoft.com/office/officeart/2008/layout/RadialCluster"/>
    <dgm:cxn modelId="{CA683430-D35C-9948-8D1B-80A07A1525C0}" type="presParOf" srcId="{FDE3E47E-0DA3-444B-B258-DC1A370DD518}" destId="{94F141A5-EC44-0B4F-A172-3FA8BE6FFBB9}" srcOrd="8"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84B9CA-ADE0-304A-897A-18B07726EB75}" type="doc">
      <dgm:prSet loTypeId="urn:microsoft.com/office/officeart/2005/8/layout/cycle2" loCatId="" qsTypeId="urn:microsoft.com/office/officeart/2005/8/quickstyle/simple1" qsCatId="simple" csTypeId="urn:microsoft.com/office/officeart/2005/8/colors/accent1_2" csCatId="accent1" phldr="1"/>
      <dgm:spPr/>
      <dgm:t>
        <a:bodyPr/>
        <a:lstStyle/>
        <a:p>
          <a:endParaRPr lang="en-US"/>
        </a:p>
      </dgm:t>
    </dgm:pt>
    <dgm:pt modelId="{0947E41D-3CBA-C64D-8DDD-E679BE0238F0}">
      <dgm:prSet phldrT="[Text]" custT="1"/>
      <dgm:spPr>
        <a:solidFill>
          <a:srgbClr val="1CB5F2">
            <a:alpha val="90000"/>
          </a:srgbClr>
        </a:solidFill>
        <a:ln w="12700" cap="flat" cmpd="sng" algn="ctr">
          <a:noFill/>
          <a:prstDash val="solid"/>
          <a:miter lim="800000"/>
        </a:ln>
        <a:effectLst/>
      </dgm:spPr>
      <dgm:t>
        <a:bodyPr spcFirstLastPara="0" vert="horz" wrap="square" lIns="20320" tIns="20320" rIns="20320" bIns="20320" numCol="1" spcCol="1270" anchor="ctr" anchorCtr="0"/>
        <a:lstStyle/>
        <a:p>
          <a:pPr marL="0" lvl="0" indent="0" algn="ctr" defTabSz="711200">
            <a:lnSpc>
              <a:spcPct val="90000"/>
            </a:lnSpc>
            <a:spcBef>
              <a:spcPct val="0"/>
            </a:spcBef>
            <a:spcAft>
              <a:spcPct val="35000"/>
            </a:spcAft>
            <a:buNone/>
          </a:pPr>
          <a:r>
            <a:rPr lang="en-US" sz="2400" b="1" kern="1200" dirty="0">
              <a:solidFill>
                <a:srgbClr val="FFFFFF"/>
              </a:solidFill>
              <a:latin typeface="Noto Sans" panose="020B0502040504020204" pitchFamily="34" charset="0"/>
              <a:ea typeface="+mn-ea"/>
              <a:cs typeface="+mn-cs"/>
            </a:rPr>
            <a:t>TEST</a:t>
          </a:r>
        </a:p>
      </dgm:t>
    </dgm:pt>
    <dgm:pt modelId="{9C03113F-7B67-B44B-8A78-1740CF5E3E9D}" type="parTrans" cxnId="{DD807DF0-7EE2-7742-9F87-CCEF0F50FE51}">
      <dgm:prSet/>
      <dgm:spPr/>
      <dgm:t>
        <a:bodyPr/>
        <a:lstStyle/>
        <a:p>
          <a:endParaRPr lang="en-US" sz="1600"/>
        </a:p>
      </dgm:t>
    </dgm:pt>
    <dgm:pt modelId="{F7AD577B-AC8F-5E42-AD85-26E75B54E74F}" type="sibTrans" cxnId="{DD807DF0-7EE2-7742-9F87-CCEF0F50FE51}">
      <dgm:prSet custT="1"/>
      <dgm:spPr>
        <a:solidFill>
          <a:schemeClr val="bg1">
            <a:lumMod val="75000"/>
          </a:schemeClr>
        </a:solidFill>
        <a:ln>
          <a:noFill/>
        </a:ln>
      </dgm:spPr>
      <dgm:t>
        <a:bodyPr/>
        <a:lstStyle/>
        <a:p>
          <a:endParaRPr lang="en-US" sz="1600"/>
        </a:p>
      </dgm:t>
    </dgm:pt>
    <dgm:pt modelId="{1145106A-64F1-954D-8B08-FFF9C20D8593}">
      <dgm:prSet phldrT="[Text]" custT="1"/>
      <dgm:spPr>
        <a:solidFill>
          <a:srgbClr val="1CB5F2">
            <a:alpha val="90000"/>
          </a:srgbClr>
        </a:solidFill>
        <a:ln w="12700" cap="flat" cmpd="sng" algn="ctr">
          <a:noFill/>
          <a:prstDash val="solid"/>
          <a:miter lim="800000"/>
        </a:ln>
        <a:effectLst/>
      </dgm:spPr>
      <dgm:t>
        <a:bodyPr spcFirstLastPara="0" vert="horz" wrap="square" lIns="20320" tIns="20320" rIns="20320" bIns="20320" numCol="1" spcCol="1270" anchor="ctr" anchorCtr="0"/>
        <a:lstStyle/>
        <a:p>
          <a:pPr marL="0" lvl="0" indent="0" algn="ctr" defTabSz="711200">
            <a:lnSpc>
              <a:spcPct val="90000"/>
            </a:lnSpc>
            <a:spcBef>
              <a:spcPct val="0"/>
            </a:spcBef>
            <a:spcAft>
              <a:spcPct val="35000"/>
            </a:spcAft>
            <a:buNone/>
          </a:pPr>
          <a:r>
            <a:rPr lang="en-US" sz="2400" b="1" kern="1200" dirty="0">
              <a:solidFill>
                <a:srgbClr val="FFFFFF"/>
              </a:solidFill>
              <a:latin typeface="Noto Sans" panose="020B0502040504020204" pitchFamily="34" charset="0"/>
              <a:ea typeface="+mn-ea"/>
              <a:cs typeface="+mn-cs"/>
            </a:rPr>
            <a:t>ITERATE</a:t>
          </a:r>
        </a:p>
      </dgm:t>
    </dgm:pt>
    <dgm:pt modelId="{C8E0933E-30EB-1E4A-BF66-0A37F1A449C7}" type="parTrans" cxnId="{762F8B03-618A-D042-A790-9AAC1897A7D3}">
      <dgm:prSet/>
      <dgm:spPr/>
      <dgm:t>
        <a:bodyPr/>
        <a:lstStyle/>
        <a:p>
          <a:endParaRPr lang="en-GB"/>
        </a:p>
      </dgm:t>
    </dgm:pt>
    <dgm:pt modelId="{3EA3F7C2-11F1-7B4D-B2A4-971AD7FFFB59}" type="sibTrans" cxnId="{762F8B03-618A-D042-A790-9AAC1897A7D3}">
      <dgm:prSet/>
      <dgm:spPr>
        <a:solidFill>
          <a:schemeClr val="bg1">
            <a:lumMod val="75000"/>
          </a:schemeClr>
        </a:solidFill>
      </dgm:spPr>
      <dgm:t>
        <a:bodyPr/>
        <a:lstStyle/>
        <a:p>
          <a:endParaRPr lang="en-GB"/>
        </a:p>
      </dgm:t>
    </dgm:pt>
    <dgm:pt modelId="{437B5F4C-0E0D-6A4B-93F6-1B96BE5CC1E4}">
      <dgm:prSet phldrT="[Text]" custT="1"/>
      <dgm:spPr>
        <a:solidFill>
          <a:srgbClr val="1CB5F2">
            <a:alpha val="90000"/>
          </a:srgbClr>
        </a:solidFill>
        <a:ln w="12700" cap="flat" cmpd="sng" algn="ctr">
          <a:noFill/>
          <a:prstDash val="solid"/>
          <a:miter lim="800000"/>
        </a:ln>
        <a:effectLst/>
      </dgm:spPr>
      <dgm:t>
        <a:bodyPr spcFirstLastPara="0" vert="horz" wrap="square" lIns="20320" tIns="20320" rIns="20320" bIns="20320" numCol="1" spcCol="1270" anchor="ctr" anchorCtr="0"/>
        <a:lstStyle/>
        <a:p>
          <a:pPr marL="0" lvl="0" indent="0" algn="ctr" defTabSz="711200">
            <a:lnSpc>
              <a:spcPct val="90000"/>
            </a:lnSpc>
            <a:spcBef>
              <a:spcPct val="0"/>
            </a:spcBef>
            <a:spcAft>
              <a:spcPct val="35000"/>
            </a:spcAft>
            <a:buNone/>
          </a:pPr>
          <a:r>
            <a:rPr lang="en-US" sz="2400" b="1" kern="1200" dirty="0">
              <a:solidFill>
                <a:srgbClr val="FFFFFF"/>
              </a:solidFill>
              <a:latin typeface="Noto Sans" panose="020B0502040504020204" pitchFamily="34" charset="0"/>
              <a:ea typeface="+mn-ea"/>
              <a:cs typeface="+mn-cs"/>
            </a:rPr>
            <a:t>DRAFT</a:t>
          </a:r>
        </a:p>
      </dgm:t>
    </dgm:pt>
    <dgm:pt modelId="{EED4E4EB-2BFF-9C45-BC53-F8FA07E38003}" type="parTrans" cxnId="{052807C9-C6BA-524B-BD9A-935059A8BFDC}">
      <dgm:prSet/>
      <dgm:spPr/>
      <dgm:t>
        <a:bodyPr/>
        <a:lstStyle/>
        <a:p>
          <a:endParaRPr lang="en-GB"/>
        </a:p>
      </dgm:t>
    </dgm:pt>
    <dgm:pt modelId="{313096E8-C25D-394E-B5C8-E7C653BDC805}" type="sibTrans" cxnId="{052807C9-C6BA-524B-BD9A-935059A8BFDC}">
      <dgm:prSet/>
      <dgm:spPr>
        <a:solidFill>
          <a:schemeClr val="bg1">
            <a:lumMod val="75000"/>
          </a:schemeClr>
        </a:solidFill>
      </dgm:spPr>
      <dgm:t>
        <a:bodyPr/>
        <a:lstStyle/>
        <a:p>
          <a:endParaRPr lang="en-GB"/>
        </a:p>
      </dgm:t>
    </dgm:pt>
    <dgm:pt modelId="{E3213D4D-C911-9442-939E-E964A693E79B}" type="pres">
      <dgm:prSet presAssocID="{7E84B9CA-ADE0-304A-897A-18B07726EB75}" presName="cycle" presStyleCnt="0">
        <dgm:presLayoutVars>
          <dgm:dir/>
          <dgm:resizeHandles val="exact"/>
        </dgm:presLayoutVars>
      </dgm:prSet>
      <dgm:spPr/>
    </dgm:pt>
    <dgm:pt modelId="{60B32726-B542-6449-9FAA-D7EED3559052}" type="pres">
      <dgm:prSet presAssocID="{437B5F4C-0E0D-6A4B-93F6-1B96BE5CC1E4}" presName="node" presStyleLbl="node1" presStyleIdx="0" presStyleCnt="3">
        <dgm:presLayoutVars>
          <dgm:bulletEnabled val="1"/>
        </dgm:presLayoutVars>
      </dgm:prSet>
      <dgm:spPr/>
    </dgm:pt>
    <dgm:pt modelId="{0C76859E-88CD-C04B-8F41-FB8967AB4A31}" type="pres">
      <dgm:prSet presAssocID="{313096E8-C25D-394E-B5C8-E7C653BDC805}" presName="sibTrans" presStyleLbl="sibTrans2D1" presStyleIdx="0" presStyleCnt="3"/>
      <dgm:spPr/>
    </dgm:pt>
    <dgm:pt modelId="{2A28532C-1264-E44D-93F4-495B955E5F36}" type="pres">
      <dgm:prSet presAssocID="{313096E8-C25D-394E-B5C8-E7C653BDC805}" presName="connectorText" presStyleLbl="sibTrans2D1" presStyleIdx="0" presStyleCnt="3"/>
      <dgm:spPr/>
    </dgm:pt>
    <dgm:pt modelId="{6B4D9722-DE57-784B-8176-D5BE5FCB961D}" type="pres">
      <dgm:prSet presAssocID="{0947E41D-3CBA-C64D-8DDD-E679BE0238F0}" presName="node" presStyleLbl="node1" presStyleIdx="1" presStyleCnt="3" custScaleX="103937" custScaleY="103937">
        <dgm:presLayoutVars>
          <dgm:bulletEnabled val="1"/>
        </dgm:presLayoutVars>
      </dgm:prSet>
      <dgm:spPr>
        <a:xfrm>
          <a:off x="3930351" y="-16028"/>
          <a:ext cx="1868981" cy="1868981"/>
        </a:xfrm>
        <a:prstGeom prst="ellipse">
          <a:avLst/>
        </a:prstGeom>
      </dgm:spPr>
    </dgm:pt>
    <dgm:pt modelId="{CA3FBE33-4AFF-B24F-8E94-5403662E826D}" type="pres">
      <dgm:prSet presAssocID="{F7AD577B-AC8F-5E42-AD85-26E75B54E74F}" presName="sibTrans" presStyleLbl="sibTrans2D1" presStyleIdx="1" presStyleCnt="3"/>
      <dgm:spPr/>
    </dgm:pt>
    <dgm:pt modelId="{E0ED2DE6-49F3-964E-9D70-10513ECA1DC1}" type="pres">
      <dgm:prSet presAssocID="{F7AD577B-AC8F-5E42-AD85-26E75B54E74F}" presName="connectorText" presStyleLbl="sibTrans2D1" presStyleIdx="1" presStyleCnt="3"/>
      <dgm:spPr/>
    </dgm:pt>
    <dgm:pt modelId="{74BF3BEF-F948-4744-9CBE-AE340D17413E}" type="pres">
      <dgm:prSet presAssocID="{1145106A-64F1-954D-8B08-FFF9C20D8593}" presName="node" presStyleLbl="node1" presStyleIdx="2" presStyleCnt="3">
        <dgm:presLayoutVars>
          <dgm:bulletEnabled val="1"/>
        </dgm:presLayoutVars>
      </dgm:prSet>
      <dgm:spPr/>
    </dgm:pt>
    <dgm:pt modelId="{50A7819E-7ECF-BF4C-B89E-465C53824FF6}" type="pres">
      <dgm:prSet presAssocID="{3EA3F7C2-11F1-7B4D-B2A4-971AD7FFFB59}" presName="sibTrans" presStyleLbl="sibTrans2D1" presStyleIdx="2" presStyleCnt="3"/>
      <dgm:spPr/>
    </dgm:pt>
    <dgm:pt modelId="{2C2C9A8C-517E-8F49-A7E4-DB84417291FF}" type="pres">
      <dgm:prSet presAssocID="{3EA3F7C2-11F1-7B4D-B2A4-971AD7FFFB59}" presName="connectorText" presStyleLbl="sibTrans2D1" presStyleIdx="2" presStyleCnt="3"/>
      <dgm:spPr/>
    </dgm:pt>
  </dgm:ptLst>
  <dgm:cxnLst>
    <dgm:cxn modelId="{762F8B03-618A-D042-A790-9AAC1897A7D3}" srcId="{7E84B9CA-ADE0-304A-897A-18B07726EB75}" destId="{1145106A-64F1-954D-8B08-FFF9C20D8593}" srcOrd="2" destOrd="0" parTransId="{C8E0933E-30EB-1E4A-BF66-0A37F1A449C7}" sibTransId="{3EA3F7C2-11F1-7B4D-B2A4-971AD7FFFB59}"/>
    <dgm:cxn modelId="{2DBB742D-A9BA-F44D-A3FF-7A5729859F67}" type="presOf" srcId="{313096E8-C25D-394E-B5C8-E7C653BDC805}" destId="{2A28532C-1264-E44D-93F4-495B955E5F36}" srcOrd="1" destOrd="0" presId="urn:microsoft.com/office/officeart/2005/8/layout/cycle2"/>
    <dgm:cxn modelId="{921B4A40-E8BF-BA4B-B928-DE0EAF935444}" type="presOf" srcId="{7E84B9CA-ADE0-304A-897A-18B07726EB75}" destId="{E3213D4D-C911-9442-939E-E964A693E79B}" srcOrd="0" destOrd="0" presId="urn:microsoft.com/office/officeart/2005/8/layout/cycle2"/>
    <dgm:cxn modelId="{84FB8B7E-AA6D-324B-B725-235DA44D2ED9}" type="presOf" srcId="{3EA3F7C2-11F1-7B4D-B2A4-971AD7FFFB59}" destId="{2C2C9A8C-517E-8F49-A7E4-DB84417291FF}" srcOrd="1" destOrd="0" presId="urn:microsoft.com/office/officeart/2005/8/layout/cycle2"/>
    <dgm:cxn modelId="{9654F597-0C5B-EA4F-8BA7-8321003A4F25}" type="presOf" srcId="{313096E8-C25D-394E-B5C8-E7C653BDC805}" destId="{0C76859E-88CD-C04B-8F41-FB8967AB4A31}" srcOrd="0" destOrd="0" presId="urn:microsoft.com/office/officeart/2005/8/layout/cycle2"/>
    <dgm:cxn modelId="{107510C1-1F52-6B4F-A12F-0BFCA3C25A3D}" type="presOf" srcId="{0947E41D-3CBA-C64D-8DDD-E679BE0238F0}" destId="{6B4D9722-DE57-784B-8176-D5BE5FCB961D}" srcOrd="0" destOrd="0" presId="urn:microsoft.com/office/officeart/2005/8/layout/cycle2"/>
    <dgm:cxn modelId="{052807C9-C6BA-524B-BD9A-935059A8BFDC}" srcId="{7E84B9CA-ADE0-304A-897A-18B07726EB75}" destId="{437B5F4C-0E0D-6A4B-93F6-1B96BE5CC1E4}" srcOrd="0" destOrd="0" parTransId="{EED4E4EB-2BFF-9C45-BC53-F8FA07E38003}" sibTransId="{313096E8-C25D-394E-B5C8-E7C653BDC805}"/>
    <dgm:cxn modelId="{8DFE10DC-B032-4E41-9223-B351BA0AA98D}" type="presOf" srcId="{F7AD577B-AC8F-5E42-AD85-26E75B54E74F}" destId="{E0ED2DE6-49F3-964E-9D70-10513ECA1DC1}" srcOrd="1" destOrd="0" presId="urn:microsoft.com/office/officeart/2005/8/layout/cycle2"/>
    <dgm:cxn modelId="{014956ED-BEEB-9B44-B436-052E36077AF3}" type="presOf" srcId="{F7AD577B-AC8F-5E42-AD85-26E75B54E74F}" destId="{CA3FBE33-4AFF-B24F-8E94-5403662E826D}" srcOrd="0" destOrd="0" presId="urn:microsoft.com/office/officeart/2005/8/layout/cycle2"/>
    <dgm:cxn modelId="{DD807DF0-7EE2-7742-9F87-CCEF0F50FE51}" srcId="{7E84B9CA-ADE0-304A-897A-18B07726EB75}" destId="{0947E41D-3CBA-C64D-8DDD-E679BE0238F0}" srcOrd="1" destOrd="0" parTransId="{9C03113F-7B67-B44B-8A78-1740CF5E3E9D}" sibTransId="{F7AD577B-AC8F-5E42-AD85-26E75B54E74F}"/>
    <dgm:cxn modelId="{C872A6F1-ED0F-A844-A3A7-748B67EF9531}" type="presOf" srcId="{3EA3F7C2-11F1-7B4D-B2A4-971AD7FFFB59}" destId="{50A7819E-7ECF-BF4C-B89E-465C53824FF6}" srcOrd="0" destOrd="0" presId="urn:microsoft.com/office/officeart/2005/8/layout/cycle2"/>
    <dgm:cxn modelId="{67B38AF6-686E-5641-9CAC-EA1093B32644}" type="presOf" srcId="{1145106A-64F1-954D-8B08-FFF9C20D8593}" destId="{74BF3BEF-F948-4744-9CBE-AE340D17413E}" srcOrd="0" destOrd="0" presId="urn:microsoft.com/office/officeart/2005/8/layout/cycle2"/>
    <dgm:cxn modelId="{EAD3D8F7-8653-F248-9295-684D745C7B69}" type="presOf" srcId="{437B5F4C-0E0D-6A4B-93F6-1B96BE5CC1E4}" destId="{60B32726-B542-6449-9FAA-D7EED3559052}" srcOrd="0" destOrd="0" presId="urn:microsoft.com/office/officeart/2005/8/layout/cycle2"/>
    <dgm:cxn modelId="{F6FA6D7F-50ED-B64F-B418-3C4A9DB3A160}" type="presParOf" srcId="{E3213D4D-C911-9442-939E-E964A693E79B}" destId="{60B32726-B542-6449-9FAA-D7EED3559052}" srcOrd="0" destOrd="0" presId="urn:microsoft.com/office/officeart/2005/8/layout/cycle2"/>
    <dgm:cxn modelId="{F8A18364-F752-624E-8DAA-30257A81B272}" type="presParOf" srcId="{E3213D4D-C911-9442-939E-E964A693E79B}" destId="{0C76859E-88CD-C04B-8F41-FB8967AB4A31}" srcOrd="1" destOrd="0" presId="urn:microsoft.com/office/officeart/2005/8/layout/cycle2"/>
    <dgm:cxn modelId="{F82105FB-A565-D142-A422-40C80757C4DC}" type="presParOf" srcId="{0C76859E-88CD-C04B-8F41-FB8967AB4A31}" destId="{2A28532C-1264-E44D-93F4-495B955E5F36}" srcOrd="0" destOrd="0" presId="urn:microsoft.com/office/officeart/2005/8/layout/cycle2"/>
    <dgm:cxn modelId="{1FCF4815-6AE4-0949-B379-4D96AC54A6BF}" type="presParOf" srcId="{E3213D4D-C911-9442-939E-E964A693E79B}" destId="{6B4D9722-DE57-784B-8176-D5BE5FCB961D}" srcOrd="2" destOrd="0" presId="urn:microsoft.com/office/officeart/2005/8/layout/cycle2"/>
    <dgm:cxn modelId="{A58B3B08-D862-B647-8FD2-EF334E357B88}" type="presParOf" srcId="{E3213D4D-C911-9442-939E-E964A693E79B}" destId="{CA3FBE33-4AFF-B24F-8E94-5403662E826D}" srcOrd="3" destOrd="0" presId="urn:microsoft.com/office/officeart/2005/8/layout/cycle2"/>
    <dgm:cxn modelId="{562C5D43-2A41-C941-9142-AFFFBC5E3538}" type="presParOf" srcId="{CA3FBE33-4AFF-B24F-8E94-5403662E826D}" destId="{E0ED2DE6-49F3-964E-9D70-10513ECA1DC1}" srcOrd="0" destOrd="0" presId="urn:microsoft.com/office/officeart/2005/8/layout/cycle2"/>
    <dgm:cxn modelId="{FCA6BC17-EA97-CA43-BBE4-4CF3C08FF6E6}" type="presParOf" srcId="{E3213D4D-C911-9442-939E-E964A693E79B}" destId="{74BF3BEF-F948-4744-9CBE-AE340D17413E}" srcOrd="4" destOrd="0" presId="urn:microsoft.com/office/officeart/2005/8/layout/cycle2"/>
    <dgm:cxn modelId="{A41D6D44-29D4-924C-A89E-39F03508801A}" type="presParOf" srcId="{E3213D4D-C911-9442-939E-E964A693E79B}" destId="{50A7819E-7ECF-BF4C-B89E-465C53824FF6}" srcOrd="5" destOrd="0" presId="urn:microsoft.com/office/officeart/2005/8/layout/cycle2"/>
    <dgm:cxn modelId="{646021E6-8E17-CB41-A35C-AF28138B1269}" type="presParOf" srcId="{50A7819E-7ECF-BF4C-B89E-465C53824FF6}" destId="{2C2C9A8C-517E-8F49-A7E4-DB84417291FF}" srcOrd="0" destOrd="0" presId="urn:microsoft.com/office/officeart/2005/8/layout/cycle2"/>
  </dgm:cxnLst>
  <dgm:bg/>
  <dgm:whole>
    <a:ln>
      <a:no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78B022-23BE-F548-97FC-551295D5006B}">
      <dsp:nvSpPr>
        <dsp:cNvPr id="0" name=""/>
        <dsp:cNvSpPr/>
      </dsp:nvSpPr>
      <dsp:spPr>
        <a:xfrm>
          <a:off x="697002" y="1354666"/>
          <a:ext cx="4064000" cy="4064000"/>
        </a:xfrm>
        <a:prstGeom prst="ellipse">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F98BC3-48AC-FA49-B44F-6760054C724E}">
      <dsp:nvSpPr>
        <dsp:cNvPr id="0" name=""/>
        <dsp:cNvSpPr/>
      </dsp:nvSpPr>
      <dsp:spPr>
        <a:xfrm>
          <a:off x="1490133" y="2167466"/>
          <a:ext cx="2438400" cy="2438400"/>
        </a:xfrm>
        <a:prstGeom prst="ellipse">
          <a:avLst/>
        </a:prstGeom>
        <a:solidFill>
          <a:schemeClr val="accent5"/>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8ADBDC2-DD99-CF4A-9A4D-116EC9115AB4}">
      <dsp:nvSpPr>
        <dsp:cNvPr id="0" name=""/>
        <dsp:cNvSpPr/>
      </dsp:nvSpPr>
      <dsp:spPr>
        <a:xfrm>
          <a:off x="2302933" y="2980266"/>
          <a:ext cx="812800" cy="812800"/>
        </a:xfrm>
        <a:prstGeom prst="ellipse">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78885E1-A1D8-0240-A4F2-FC8A49CCAB84}">
      <dsp:nvSpPr>
        <dsp:cNvPr id="0" name=""/>
        <dsp:cNvSpPr/>
      </dsp:nvSpPr>
      <dsp:spPr>
        <a:xfrm>
          <a:off x="1624942" y="2820145"/>
          <a:ext cx="2032000" cy="1185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latin typeface="Noto Sans" panose="020B0502040504020204" pitchFamily="34" charset="0"/>
            </a:rPr>
            <a:t>WHY</a:t>
          </a:r>
        </a:p>
      </dsp:txBody>
      <dsp:txXfrm>
        <a:off x="1624942" y="2820145"/>
        <a:ext cx="2032000" cy="1185333"/>
      </dsp:txXfrm>
    </dsp:sp>
    <dsp:sp modelId="{2DE09BB6-8AB8-5F4A-91FA-9A4BBD402B66}">
      <dsp:nvSpPr>
        <dsp:cNvPr id="0" name=""/>
        <dsp:cNvSpPr/>
      </dsp:nvSpPr>
      <dsp:spPr>
        <a:xfrm>
          <a:off x="4910666" y="592666"/>
          <a:ext cx="508000" cy="0"/>
        </a:xfrm>
        <a:prstGeom prst="line">
          <a:avLst/>
        </a:prstGeom>
        <a:solidFill>
          <a:schemeClr val="accent5">
            <a:hueOff val="0"/>
            <a:satOff val="0"/>
            <a:lumOff val="0"/>
            <a:alphaOff val="0"/>
          </a:schemeClr>
        </a:solidFill>
        <a:ln w="28575" cap="flat" cmpd="sng" algn="ctr">
          <a:noFill/>
          <a:prstDash val="solid"/>
          <a:miter lim="800000"/>
        </a:ln>
        <a:effectLst/>
      </dsp:spPr>
      <dsp:style>
        <a:lnRef idx="2">
          <a:scrgbClr r="0" g="0" b="0"/>
        </a:lnRef>
        <a:fillRef idx="1">
          <a:scrgbClr r="0" g="0" b="0"/>
        </a:fillRef>
        <a:effectRef idx="0">
          <a:scrgbClr r="0" g="0" b="0"/>
        </a:effectRef>
        <a:fontRef idx="minor"/>
      </dsp:style>
    </dsp:sp>
    <dsp:sp modelId="{0507C0C0-90AC-4E4F-A8FF-A8D87B859F26}">
      <dsp:nvSpPr>
        <dsp:cNvPr id="0" name=""/>
        <dsp:cNvSpPr/>
      </dsp:nvSpPr>
      <dsp:spPr>
        <a:xfrm rot="5400000">
          <a:off x="2944143" y="629869"/>
          <a:ext cx="1729681" cy="2720272"/>
        </a:xfrm>
        <a:prstGeom prst="line">
          <a:avLst/>
        </a:prstGeom>
        <a:solidFill>
          <a:schemeClr val="accent5">
            <a:hueOff val="0"/>
            <a:satOff val="0"/>
            <a:lumOff val="0"/>
            <a:alphaOff val="0"/>
          </a:schemeClr>
        </a:solidFill>
        <a:ln w="28575" cap="flat" cmpd="sng" algn="ctr">
          <a:noFill/>
          <a:prstDash val="solid"/>
          <a:miter lim="800000"/>
        </a:ln>
        <a:effectLst/>
      </dsp:spPr>
      <dsp:style>
        <a:lnRef idx="2">
          <a:scrgbClr r="0" g="0" b="0"/>
        </a:lnRef>
        <a:fillRef idx="1">
          <a:scrgbClr r="0" g="0" b="0"/>
        </a:fillRef>
        <a:effectRef idx="0">
          <a:scrgbClr r="0" g="0" b="0"/>
        </a:effectRef>
        <a:fontRef idx="minor"/>
      </dsp:style>
    </dsp:sp>
    <dsp:sp modelId="{CE35223E-3581-A444-B833-5668F864AD5C}">
      <dsp:nvSpPr>
        <dsp:cNvPr id="0" name=""/>
        <dsp:cNvSpPr/>
      </dsp:nvSpPr>
      <dsp:spPr>
        <a:xfrm>
          <a:off x="1640731" y="3573436"/>
          <a:ext cx="2032000" cy="1185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latin typeface="Noto Sans" panose="020B0502040504020204" pitchFamily="34" charset="0"/>
            </a:rPr>
            <a:t>HOW</a:t>
          </a:r>
        </a:p>
      </dsp:txBody>
      <dsp:txXfrm>
        <a:off x="1640731" y="3573436"/>
        <a:ext cx="2032000" cy="1185333"/>
      </dsp:txXfrm>
    </dsp:sp>
    <dsp:sp modelId="{439B4242-F831-E14C-9582-B49A0BACF8DF}">
      <dsp:nvSpPr>
        <dsp:cNvPr id="0" name=""/>
        <dsp:cNvSpPr/>
      </dsp:nvSpPr>
      <dsp:spPr>
        <a:xfrm>
          <a:off x="4910666" y="1778000"/>
          <a:ext cx="508000" cy="0"/>
        </a:xfrm>
        <a:prstGeom prst="line">
          <a:avLst/>
        </a:prstGeom>
        <a:solidFill>
          <a:schemeClr val="accent5">
            <a:hueOff val="0"/>
            <a:satOff val="0"/>
            <a:lumOff val="0"/>
            <a:alphaOff val="0"/>
          </a:schemeClr>
        </a:solidFill>
        <a:ln w="28575" cap="flat" cmpd="sng" algn="ctr">
          <a:noFill/>
          <a:prstDash val="solid"/>
          <a:miter lim="800000"/>
        </a:ln>
        <a:effectLst/>
      </dsp:spPr>
      <dsp:style>
        <a:lnRef idx="2">
          <a:scrgbClr r="0" g="0" b="0"/>
        </a:lnRef>
        <a:fillRef idx="1">
          <a:scrgbClr r="0" g="0" b="0"/>
        </a:fillRef>
        <a:effectRef idx="0">
          <a:scrgbClr r="0" g="0" b="0"/>
        </a:effectRef>
        <a:fontRef idx="minor"/>
      </dsp:style>
    </dsp:sp>
    <dsp:sp modelId="{1D58CBFE-E34D-7446-8DB9-06D489DA0AB7}">
      <dsp:nvSpPr>
        <dsp:cNvPr id="0" name=""/>
        <dsp:cNvSpPr/>
      </dsp:nvSpPr>
      <dsp:spPr>
        <a:xfrm rot="5400000">
          <a:off x="3011898" y="2057196"/>
          <a:ext cx="2176678" cy="1616794"/>
        </a:xfrm>
        <a:prstGeom prst="line">
          <a:avLst/>
        </a:prstGeom>
        <a:solidFill>
          <a:schemeClr val="accent5">
            <a:hueOff val="0"/>
            <a:satOff val="0"/>
            <a:lumOff val="0"/>
            <a:alphaOff val="0"/>
          </a:schemeClr>
        </a:solidFill>
        <a:ln w="28575" cap="flat" cmpd="sng" algn="ctr">
          <a:noFill/>
          <a:prstDash val="solid"/>
          <a:miter lim="800000"/>
        </a:ln>
        <a:effectLst/>
      </dsp:spPr>
      <dsp:style>
        <a:lnRef idx="2">
          <a:scrgbClr r="0" g="0" b="0"/>
        </a:lnRef>
        <a:fillRef idx="1">
          <a:scrgbClr r="0" g="0" b="0"/>
        </a:fillRef>
        <a:effectRef idx="0">
          <a:scrgbClr r="0" g="0" b="0"/>
        </a:effectRef>
        <a:fontRef idx="minor"/>
      </dsp:style>
    </dsp:sp>
    <dsp:sp modelId="{4F0BDE33-411C-EB45-8476-D7D44262D6C7}">
      <dsp:nvSpPr>
        <dsp:cNvPr id="0" name=""/>
        <dsp:cNvSpPr/>
      </dsp:nvSpPr>
      <dsp:spPr>
        <a:xfrm>
          <a:off x="1640731" y="4680520"/>
          <a:ext cx="2032000" cy="6092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latin typeface="Noto Sans" panose="020B0502040504020204" pitchFamily="34" charset="0"/>
            </a:rPr>
            <a:t>WHAT</a:t>
          </a:r>
        </a:p>
      </dsp:txBody>
      <dsp:txXfrm>
        <a:off x="1640731" y="4680520"/>
        <a:ext cx="2032000" cy="609273"/>
      </dsp:txXfrm>
    </dsp:sp>
    <dsp:sp modelId="{8AF1A6DD-E8D6-1546-B802-9045B360CA9D}">
      <dsp:nvSpPr>
        <dsp:cNvPr id="0" name=""/>
        <dsp:cNvSpPr/>
      </dsp:nvSpPr>
      <dsp:spPr>
        <a:xfrm>
          <a:off x="4910666" y="2963333"/>
          <a:ext cx="508000" cy="0"/>
        </a:xfrm>
        <a:prstGeom prst="line">
          <a:avLst/>
        </a:prstGeom>
        <a:solidFill>
          <a:schemeClr val="accent5">
            <a:hueOff val="0"/>
            <a:satOff val="0"/>
            <a:lumOff val="0"/>
            <a:alphaOff val="0"/>
          </a:schemeClr>
        </a:solidFill>
        <a:ln w="28575" cap="flat" cmpd="sng" algn="ctr">
          <a:noFill/>
          <a:prstDash val="solid"/>
          <a:miter lim="800000"/>
        </a:ln>
        <a:effectLst/>
      </dsp:spPr>
      <dsp:style>
        <a:lnRef idx="2">
          <a:scrgbClr r="0" g="0" b="0"/>
        </a:lnRef>
        <a:fillRef idx="1">
          <a:scrgbClr r="0" g="0" b="0"/>
        </a:fillRef>
        <a:effectRef idx="0">
          <a:scrgbClr r="0" g="0" b="0"/>
        </a:effectRef>
        <a:fontRef idx="minor"/>
      </dsp:style>
    </dsp:sp>
    <dsp:sp modelId="{004C35D7-99E2-6145-A77E-6CB03F785947}">
      <dsp:nvSpPr>
        <dsp:cNvPr id="0" name=""/>
        <dsp:cNvSpPr/>
      </dsp:nvSpPr>
      <dsp:spPr>
        <a:xfrm rot="5400000">
          <a:off x="3612218" y="3223090"/>
          <a:ext cx="1555157" cy="1034288"/>
        </a:xfrm>
        <a:prstGeom prst="line">
          <a:avLst/>
        </a:prstGeom>
        <a:solidFill>
          <a:schemeClr val="accent5">
            <a:hueOff val="0"/>
            <a:satOff val="0"/>
            <a:lumOff val="0"/>
            <a:alphaOff val="0"/>
          </a:schemeClr>
        </a:solidFill>
        <a:ln w="28575"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C57BA7-DBA2-0443-96DC-6E1C7C6316BE}">
      <dsp:nvSpPr>
        <dsp:cNvPr id="0" name=""/>
        <dsp:cNvSpPr/>
      </dsp:nvSpPr>
      <dsp:spPr>
        <a:xfrm>
          <a:off x="5317835" y="1532768"/>
          <a:ext cx="2037737" cy="2037737"/>
        </a:xfrm>
        <a:prstGeom prst="ellipse">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6800" rIns="0" bIns="3048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latin typeface="Noto Sans" panose="020B0502040504020204" pitchFamily="34" charset="0"/>
            </a:rPr>
            <a:t>COMMUNICATION</a:t>
          </a:r>
          <a:br>
            <a:rPr lang="en-US" sz="1300" b="1" kern="1200" dirty="0">
              <a:solidFill>
                <a:schemeClr val="bg1"/>
              </a:solidFill>
              <a:latin typeface="Noto Sans" panose="020B0502040504020204" pitchFamily="34" charset="0"/>
            </a:rPr>
          </a:br>
          <a:r>
            <a:rPr lang="en-US" sz="2000" b="1" kern="1200" dirty="0">
              <a:solidFill>
                <a:schemeClr val="bg1"/>
              </a:solidFill>
              <a:latin typeface="Noto Sans" panose="020B0502040504020204" pitchFamily="34" charset="0"/>
            </a:rPr>
            <a:t>FORMATS</a:t>
          </a:r>
          <a:endParaRPr lang="en-GB" sz="2000" b="1" kern="1200" dirty="0"/>
        </a:p>
      </dsp:txBody>
      <dsp:txXfrm>
        <a:off x="5616255" y="1831188"/>
        <a:ext cx="1440897" cy="1440897"/>
      </dsp:txXfrm>
    </dsp:sp>
    <dsp:sp modelId="{4D0DDC9B-B0CF-C64F-B31C-B0B55B84896D}">
      <dsp:nvSpPr>
        <dsp:cNvPr id="0" name=""/>
        <dsp:cNvSpPr/>
      </dsp:nvSpPr>
      <dsp:spPr>
        <a:xfrm rot="16200000">
          <a:off x="6083418" y="1279482"/>
          <a:ext cx="506571" cy="0"/>
        </a:xfrm>
        <a:custGeom>
          <a:avLst/>
          <a:gdLst/>
          <a:ahLst/>
          <a:cxnLst/>
          <a:rect l="0" t="0" r="0" b="0"/>
          <a:pathLst>
            <a:path>
              <a:moveTo>
                <a:pt x="0" y="0"/>
              </a:moveTo>
              <a:lnTo>
                <a:pt x="506571" y="0"/>
              </a:lnTo>
            </a:path>
          </a:pathLst>
        </a:custGeom>
        <a:noFill/>
        <a:ln w="28575" cap="flat" cmpd="sng" algn="ctr">
          <a:solidFill>
            <a:schemeClr val="tx2">
              <a:lumMod val="60000"/>
              <a:lumOff val="40000"/>
            </a:schemeClr>
          </a:solidFill>
          <a:prstDash val="solid"/>
          <a:miter lim="800000"/>
        </a:ln>
        <a:effectLst/>
      </dsp:spPr>
      <dsp:style>
        <a:lnRef idx="2">
          <a:scrgbClr r="0" g="0" b="0"/>
        </a:lnRef>
        <a:fillRef idx="0">
          <a:scrgbClr r="0" g="0" b="0"/>
        </a:fillRef>
        <a:effectRef idx="0">
          <a:scrgbClr r="0" g="0" b="0"/>
        </a:effectRef>
        <a:fontRef idx="minor"/>
      </dsp:style>
    </dsp:sp>
    <dsp:sp modelId="{833E05DC-3C7F-1E4B-8E1B-5ADDCA045C9F}">
      <dsp:nvSpPr>
        <dsp:cNvPr id="0" name=""/>
        <dsp:cNvSpPr/>
      </dsp:nvSpPr>
      <dsp:spPr>
        <a:xfrm>
          <a:off x="5488012" y="438"/>
          <a:ext cx="1697383" cy="1025758"/>
        </a:xfrm>
        <a:prstGeom prst="roundRect">
          <a:avLst/>
        </a:prstGeom>
        <a:solidFill>
          <a:schemeClr val="tx2">
            <a:lumMod val="60000"/>
            <a:lumOff val="4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r>
            <a:rPr lang="en-GB" sz="1400" b="1" kern="1200" dirty="0"/>
            <a:t>TEXT</a:t>
          </a:r>
        </a:p>
      </dsp:txBody>
      <dsp:txXfrm>
        <a:off x="5538085" y="50511"/>
        <a:ext cx="1597237" cy="925612"/>
      </dsp:txXfrm>
    </dsp:sp>
    <dsp:sp modelId="{DB803B3F-B321-194C-9602-150CBED6A246}">
      <dsp:nvSpPr>
        <dsp:cNvPr id="0" name=""/>
        <dsp:cNvSpPr/>
      </dsp:nvSpPr>
      <dsp:spPr>
        <a:xfrm>
          <a:off x="7355572" y="2551636"/>
          <a:ext cx="301700" cy="0"/>
        </a:xfrm>
        <a:custGeom>
          <a:avLst/>
          <a:gdLst/>
          <a:ahLst/>
          <a:cxnLst/>
          <a:rect l="0" t="0" r="0" b="0"/>
          <a:pathLst>
            <a:path>
              <a:moveTo>
                <a:pt x="0" y="0"/>
              </a:moveTo>
              <a:lnTo>
                <a:pt x="301700" y="0"/>
              </a:lnTo>
            </a:path>
          </a:pathLst>
        </a:custGeom>
        <a:noFill/>
        <a:ln w="28575" cap="flat" cmpd="sng" algn="ctr">
          <a:solidFill>
            <a:schemeClr val="tx2">
              <a:lumMod val="60000"/>
              <a:lumOff val="40000"/>
            </a:schemeClr>
          </a:solidFill>
          <a:prstDash val="solid"/>
          <a:miter lim="800000"/>
        </a:ln>
        <a:effectLst/>
      </dsp:spPr>
      <dsp:style>
        <a:lnRef idx="2">
          <a:scrgbClr r="0" g="0" b="0"/>
        </a:lnRef>
        <a:fillRef idx="0">
          <a:scrgbClr r="0" g="0" b="0"/>
        </a:fillRef>
        <a:effectRef idx="0">
          <a:scrgbClr r="0" g="0" b="0"/>
        </a:effectRef>
        <a:fontRef idx="minor"/>
      </dsp:style>
    </dsp:sp>
    <dsp:sp modelId="{B80DF441-8B04-8442-899F-44F1727BE605}">
      <dsp:nvSpPr>
        <dsp:cNvPr id="0" name=""/>
        <dsp:cNvSpPr/>
      </dsp:nvSpPr>
      <dsp:spPr>
        <a:xfrm>
          <a:off x="7657273" y="2038757"/>
          <a:ext cx="1697383" cy="1025758"/>
        </a:xfrm>
        <a:prstGeom prst="roundRect">
          <a:avLst/>
        </a:prstGeom>
        <a:solidFill>
          <a:schemeClr val="tx2">
            <a:lumMod val="60000"/>
            <a:lumOff val="4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r>
            <a:rPr lang="en-GB" sz="1400" b="1" kern="1200" dirty="0"/>
            <a:t>VIDEO</a:t>
          </a:r>
        </a:p>
      </dsp:txBody>
      <dsp:txXfrm>
        <a:off x="7707346" y="2088830"/>
        <a:ext cx="1597237" cy="925612"/>
      </dsp:txXfrm>
    </dsp:sp>
    <dsp:sp modelId="{E5B688C6-F696-6743-8E69-57E19BE9CB78}">
      <dsp:nvSpPr>
        <dsp:cNvPr id="0" name=""/>
        <dsp:cNvSpPr/>
      </dsp:nvSpPr>
      <dsp:spPr>
        <a:xfrm rot="5400000">
          <a:off x="6083418" y="3823791"/>
          <a:ext cx="506571" cy="0"/>
        </a:xfrm>
        <a:custGeom>
          <a:avLst/>
          <a:gdLst/>
          <a:ahLst/>
          <a:cxnLst/>
          <a:rect l="0" t="0" r="0" b="0"/>
          <a:pathLst>
            <a:path>
              <a:moveTo>
                <a:pt x="0" y="0"/>
              </a:moveTo>
              <a:lnTo>
                <a:pt x="506571" y="0"/>
              </a:lnTo>
            </a:path>
          </a:pathLst>
        </a:custGeom>
        <a:noFill/>
        <a:ln w="28575" cap="flat" cmpd="sng" algn="ctr">
          <a:solidFill>
            <a:schemeClr val="tx2">
              <a:lumMod val="60000"/>
              <a:lumOff val="40000"/>
            </a:schemeClr>
          </a:solidFill>
          <a:prstDash val="solid"/>
          <a:miter lim="800000"/>
        </a:ln>
        <a:effectLst/>
      </dsp:spPr>
      <dsp:style>
        <a:lnRef idx="2">
          <a:scrgbClr r="0" g="0" b="0"/>
        </a:lnRef>
        <a:fillRef idx="0">
          <a:scrgbClr r="0" g="0" b="0"/>
        </a:fillRef>
        <a:effectRef idx="0">
          <a:scrgbClr r="0" g="0" b="0"/>
        </a:effectRef>
        <a:fontRef idx="minor"/>
      </dsp:style>
    </dsp:sp>
    <dsp:sp modelId="{BA34A9EC-6C68-BB49-BCF1-317B1476ED6F}">
      <dsp:nvSpPr>
        <dsp:cNvPr id="0" name=""/>
        <dsp:cNvSpPr/>
      </dsp:nvSpPr>
      <dsp:spPr>
        <a:xfrm>
          <a:off x="5488012" y="4077077"/>
          <a:ext cx="1697383" cy="1025758"/>
        </a:xfrm>
        <a:prstGeom prst="roundRect">
          <a:avLst/>
        </a:prstGeom>
        <a:solidFill>
          <a:schemeClr val="tx2">
            <a:lumMod val="60000"/>
            <a:lumOff val="4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r>
            <a:rPr lang="en-GB" sz="1400" b="1" kern="1200" dirty="0"/>
            <a:t>VISUAL COLLATERAL</a:t>
          </a:r>
        </a:p>
      </dsp:txBody>
      <dsp:txXfrm>
        <a:off x="5538085" y="4127150"/>
        <a:ext cx="1597237" cy="925612"/>
      </dsp:txXfrm>
    </dsp:sp>
    <dsp:sp modelId="{F3203F4E-19F7-B74D-A77A-A9038288D207}">
      <dsp:nvSpPr>
        <dsp:cNvPr id="0" name=""/>
        <dsp:cNvSpPr/>
      </dsp:nvSpPr>
      <dsp:spPr>
        <a:xfrm rot="10800000">
          <a:off x="5016134" y="2551637"/>
          <a:ext cx="301700" cy="0"/>
        </a:xfrm>
        <a:custGeom>
          <a:avLst/>
          <a:gdLst/>
          <a:ahLst/>
          <a:cxnLst/>
          <a:rect l="0" t="0" r="0" b="0"/>
          <a:pathLst>
            <a:path>
              <a:moveTo>
                <a:pt x="0" y="0"/>
              </a:moveTo>
              <a:lnTo>
                <a:pt x="301700" y="0"/>
              </a:lnTo>
            </a:path>
          </a:pathLst>
        </a:custGeom>
        <a:noFill/>
        <a:ln w="28575" cap="flat" cmpd="sng" algn="ctr">
          <a:solidFill>
            <a:schemeClr val="tx2">
              <a:lumMod val="60000"/>
              <a:lumOff val="40000"/>
            </a:schemeClr>
          </a:solidFill>
          <a:prstDash val="solid"/>
          <a:miter lim="800000"/>
        </a:ln>
        <a:effectLst/>
      </dsp:spPr>
      <dsp:style>
        <a:lnRef idx="2">
          <a:scrgbClr r="0" g="0" b="0"/>
        </a:lnRef>
        <a:fillRef idx="0">
          <a:scrgbClr r="0" g="0" b="0"/>
        </a:fillRef>
        <a:effectRef idx="0">
          <a:scrgbClr r="0" g="0" b="0"/>
        </a:effectRef>
        <a:fontRef idx="minor"/>
      </dsp:style>
    </dsp:sp>
    <dsp:sp modelId="{94F141A5-EC44-0B4F-A172-3FA8BE6FFBB9}">
      <dsp:nvSpPr>
        <dsp:cNvPr id="0" name=""/>
        <dsp:cNvSpPr/>
      </dsp:nvSpPr>
      <dsp:spPr>
        <a:xfrm>
          <a:off x="3318751" y="2038757"/>
          <a:ext cx="1697383" cy="1025758"/>
        </a:xfrm>
        <a:prstGeom prst="roundRect">
          <a:avLst/>
        </a:prstGeom>
        <a:solidFill>
          <a:schemeClr val="tx2">
            <a:lumMod val="60000"/>
            <a:lumOff val="4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r>
            <a:rPr lang="en-GB" sz="1400" b="1" kern="1200" dirty="0"/>
            <a:t>1-TO-1 DISCUSSION</a:t>
          </a:r>
        </a:p>
      </dsp:txBody>
      <dsp:txXfrm>
        <a:off x="3368824" y="2088830"/>
        <a:ext cx="1597237" cy="9256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B32726-B542-6449-9FAA-D7EED3559052}">
      <dsp:nvSpPr>
        <dsp:cNvPr id="0" name=""/>
        <dsp:cNvSpPr/>
      </dsp:nvSpPr>
      <dsp:spPr>
        <a:xfrm>
          <a:off x="3454542" y="-23823"/>
          <a:ext cx="2441425" cy="2441425"/>
        </a:xfrm>
        <a:prstGeom prst="ellipse">
          <a:avLst/>
        </a:prstGeom>
        <a:solidFill>
          <a:srgbClr val="1CB5F2">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2400" b="1" kern="1200" dirty="0">
              <a:solidFill>
                <a:srgbClr val="FFFFFF"/>
              </a:solidFill>
              <a:latin typeface="Noto Sans" panose="020B0502040504020204" pitchFamily="34" charset="0"/>
              <a:ea typeface="+mn-ea"/>
              <a:cs typeface="+mn-cs"/>
            </a:rPr>
            <a:t>DRAFT</a:t>
          </a:r>
        </a:p>
      </dsp:txBody>
      <dsp:txXfrm>
        <a:off x="3812080" y="333715"/>
        <a:ext cx="1726349" cy="1726349"/>
      </dsp:txXfrm>
    </dsp:sp>
    <dsp:sp modelId="{0C76859E-88CD-C04B-8F41-FB8967AB4A31}">
      <dsp:nvSpPr>
        <dsp:cNvPr id="0" name=""/>
        <dsp:cNvSpPr/>
      </dsp:nvSpPr>
      <dsp:spPr>
        <a:xfrm rot="3600000">
          <a:off x="5259174" y="2335583"/>
          <a:ext cx="622738" cy="823980"/>
        </a:xfrm>
        <a:prstGeom prst="rightArrow">
          <a:avLst>
            <a:gd name="adj1" fmla="val 60000"/>
            <a:gd name="adj2" fmla="val 50000"/>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GB" sz="3100" kern="1200"/>
        </a:p>
      </dsp:txBody>
      <dsp:txXfrm>
        <a:off x="5305879" y="2419483"/>
        <a:ext cx="435917" cy="494388"/>
      </dsp:txXfrm>
    </dsp:sp>
    <dsp:sp modelId="{6B4D9722-DE57-784B-8176-D5BE5FCB961D}">
      <dsp:nvSpPr>
        <dsp:cNvPr id="0" name=""/>
        <dsp:cNvSpPr/>
      </dsp:nvSpPr>
      <dsp:spPr>
        <a:xfrm>
          <a:off x="5238714" y="3101634"/>
          <a:ext cx="2537544" cy="2537544"/>
        </a:xfrm>
        <a:prstGeom prst="ellipse">
          <a:avLst/>
        </a:prstGeom>
        <a:solidFill>
          <a:srgbClr val="1CB5F2">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2400" b="1" kern="1200" dirty="0">
              <a:solidFill>
                <a:srgbClr val="FFFFFF"/>
              </a:solidFill>
              <a:latin typeface="Noto Sans" panose="020B0502040504020204" pitchFamily="34" charset="0"/>
              <a:ea typeface="+mn-ea"/>
              <a:cs typeface="+mn-cs"/>
            </a:rPr>
            <a:t>TEST</a:t>
          </a:r>
        </a:p>
      </dsp:txBody>
      <dsp:txXfrm>
        <a:off x="5610329" y="3473249"/>
        <a:ext cx="1794314" cy="1794314"/>
      </dsp:txXfrm>
    </dsp:sp>
    <dsp:sp modelId="{CA3FBE33-4AFF-B24F-8E94-5403662E826D}">
      <dsp:nvSpPr>
        <dsp:cNvPr id="0" name=""/>
        <dsp:cNvSpPr/>
      </dsp:nvSpPr>
      <dsp:spPr>
        <a:xfrm rot="10800000">
          <a:off x="4357480" y="3958416"/>
          <a:ext cx="622738" cy="823980"/>
        </a:xfrm>
        <a:prstGeom prst="rightArrow">
          <a:avLst>
            <a:gd name="adj1" fmla="val 60000"/>
            <a:gd name="adj2" fmla="val 50000"/>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10800000">
        <a:off x="4544301" y="4123212"/>
        <a:ext cx="435917" cy="494388"/>
      </dsp:txXfrm>
    </dsp:sp>
    <dsp:sp modelId="{74BF3BEF-F948-4744-9CBE-AE340D17413E}">
      <dsp:nvSpPr>
        <dsp:cNvPr id="0" name=""/>
        <dsp:cNvSpPr/>
      </dsp:nvSpPr>
      <dsp:spPr>
        <a:xfrm>
          <a:off x="1622310" y="3149694"/>
          <a:ext cx="2441425" cy="2441425"/>
        </a:xfrm>
        <a:prstGeom prst="ellipse">
          <a:avLst/>
        </a:prstGeom>
        <a:solidFill>
          <a:srgbClr val="1CB5F2">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2400" b="1" kern="1200" dirty="0">
              <a:solidFill>
                <a:srgbClr val="FFFFFF"/>
              </a:solidFill>
              <a:latin typeface="Noto Sans" panose="020B0502040504020204" pitchFamily="34" charset="0"/>
              <a:ea typeface="+mn-ea"/>
              <a:cs typeface="+mn-cs"/>
            </a:rPr>
            <a:t>ITERATE</a:t>
          </a:r>
        </a:p>
      </dsp:txBody>
      <dsp:txXfrm>
        <a:off x="1979848" y="3507232"/>
        <a:ext cx="1726349" cy="1726349"/>
      </dsp:txXfrm>
    </dsp:sp>
    <dsp:sp modelId="{50A7819E-7ECF-BF4C-B89E-465C53824FF6}">
      <dsp:nvSpPr>
        <dsp:cNvPr id="0" name=""/>
        <dsp:cNvSpPr/>
      </dsp:nvSpPr>
      <dsp:spPr>
        <a:xfrm rot="18000000">
          <a:off x="3425861" y="2387545"/>
          <a:ext cx="648210" cy="823980"/>
        </a:xfrm>
        <a:prstGeom prst="rightArrow">
          <a:avLst>
            <a:gd name="adj1" fmla="val 60000"/>
            <a:gd name="adj2" fmla="val 50000"/>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GB" sz="3100" kern="1200"/>
        </a:p>
      </dsp:txBody>
      <dsp:txXfrm>
        <a:off x="3474477" y="2636546"/>
        <a:ext cx="453747" cy="494388"/>
      </dsp:txXfrm>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I"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CEE2F-2772-401F-AB73-39BDF1F7E814}" type="datetimeFigureOut">
              <a:rPr lang="en-FI" smtClean="0"/>
              <a:t>21.6.2021</a:t>
            </a:fld>
            <a:endParaRPr lang="en-FI"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I"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I"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33928C-498E-47B2-A599-843221D6B659}" type="slidenum">
              <a:rPr lang="en-FI" smtClean="0"/>
              <a:t>‹#›</a:t>
            </a:fld>
            <a:endParaRPr lang="en-FI" dirty="0"/>
          </a:p>
        </p:txBody>
      </p:sp>
    </p:spTree>
    <p:extLst>
      <p:ext uri="{BB962C8B-B14F-4D97-AF65-F5344CB8AC3E}">
        <p14:creationId xmlns:p14="http://schemas.microsoft.com/office/powerpoint/2010/main" val="3353997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loom.com/"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vidyard.com/"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33928C-498E-47B2-A599-843221D6B659}" type="slidenum">
              <a:rPr lang="en-FI" smtClean="0"/>
              <a:t>1</a:t>
            </a:fld>
            <a:endParaRPr lang="en-FI" dirty="0"/>
          </a:p>
        </p:txBody>
      </p:sp>
    </p:spTree>
    <p:extLst>
      <p:ext uri="{BB962C8B-B14F-4D97-AF65-F5344CB8AC3E}">
        <p14:creationId xmlns:p14="http://schemas.microsoft.com/office/powerpoint/2010/main" val="608132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E733928C-498E-47B2-A599-843221D6B659}" type="slidenum">
              <a:rPr lang="en-FI" smtClean="0"/>
              <a:t>14</a:t>
            </a:fld>
            <a:endParaRPr lang="en-FI" dirty="0"/>
          </a:p>
        </p:txBody>
      </p:sp>
    </p:spTree>
    <p:extLst>
      <p:ext uri="{BB962C8B-B14F-4D97-AF65-F5344CB8AC3E}">
        <p14:creationId xmlns:p14="http://schemas.microsoft.com/office/powerpoint/2010/main" val="3020161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33928C-498E-47B2-A599-843221D6B659}" type="slidenum">
              <a:rPr lang="en-FI" smtClean="0"/>
              <a:t>15</a:t>
            </a:fld>
            <a:endParaRPr lang="en-FI" dirty="0"/>
          </a:p>
        </p:txBody>
      </p:sp>
    </p:spTree>
    <p:extLst>
      <p:ext uri="{BB962C8B-B14F-4D97-AF65-F5344CB8AC3E}">
        <p14:creationId xmlns:p14="http://schemas.microsoft.com/office/powerpoint/2010/main" val="12166433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final step before you begin the campaign is to map out all of the planned communication activities on a timeline such as this simplified example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purpose of the timeline is to help you communicate everything you’ve just planned in a more visual, easy to understand format</a:t>
            </a:r>
          </a:p>
          <a:p>
            <a:pPr marL="171450" indent="-171450">
              <a:buFont typeface="Arial" panose="020B0604020202020204" pitchFamily="34" charset="0"/>
              <a:buChar char="•"/>
            </a:pPr>
            <a:r>
              <a:rPr lang="en-US" dirty="0"/>
              <a:t>Make sure to include any key milestones, as well as the responsible parties for each action!</a:t>
            </a:r>
          </a:p>
          <a:p>
            <a:pPr marL="171450" indent="-171450">
              <a:buFont typeface="Arial" panose="020B0604020202020204" pitchFamily="34" charset="0"/>
              <a:buChar char="•"/>
            </a:pPr>
            <a:r>
              <a:rPr lang="en-US" dirty="0"/>
              <a:t>You may want to include more detailed information on the dates, messages, channels etc. as this is just a simplified example.</a:t>
            </a:r>
          </a:p>
          <a:p>
            <a:pPr marL="171450" indent="-171450">
              <a:buFont typeface="Arial" panose="020B0604020202020204" pitchFamily="34" charset="0"/>
              <a:buChar char="•"/>
            </a:pPr>
            <a:r>
              <a:rPr lang="en-US" dirty="0"/>
              <a:t>Most organizations already have a project management tool that provides these capabilities, so you may want to use that for doing the timeline instead of this PowerPoint template.</a:t>
            </a:r>
          </a:p>
        </p:txBody>
      </p:sp>
      <p:sp>
        <p:nvSpPr>
          <p:cNvPr id="4" name="Slide Number Placeholder 3"/>
          <p:cNvSpPr>
            <a:spLocks noGrp="1"/>
          </p:cNvSpPr>
          <p:nvPr>
            <p:ph type="sldNum" sz="quarter" idx="5"/>
          </p:nvPr>
        </p:nvSpPr>
        <p:spPr/>
        <p:txBody>
          <a:bodyPr/>
          <a:lstStyle/>
          <a:p>
            <a:fld id="{E733928C-498E-47B2-A599-843221D6B659}" type="slidenum">
              <a:rPr lang="en-FI" smtClean="0"/>
              <a:t>16</a:t>
            </a:fld>
            <a:endParaRPr lang="en-FI" dirty="0"/>
          </a:p>
        </p:txBody>
      </p:sp>
    </p:spTree>
    <p:extLst>
      <p:ext uri="{BB962C8B-B14F-4D97-AF65-F5344CB8AC3E}">
        <p14:creationId xmlns:p14="http://schemas.microsoft.com/office/powerpoint/2010/main" val="1524520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It’s super important that you engage champions from across the organization to help you with the communication efforts. These are usually line managers and/or supervisors but can also be individual experts or dedicated facilitators.</a:t>
            </a:r>
          </a:p>
          <a:p>
            <a:pPr marL="171450" indent="-171450">
              <a:buFont typeface="Arial" panose="020B0604020202020204" pitchFamily="34" charset="0"/>
              <a:buChar char="•"/>
            </a:pPr>
            <a:r>
              <a:rPr lang="en-US" dirty="0"/>
              <a:t>For you to get your message heard, these champions will need to </a:t>
            </a:r>
            <a:r>
              <a:rPr lang="en-US" b="1" dirty="0"/>
              <a:t>repeat and reinforce your messaging</a:t>
            </a:r>
            <a:r>
              <a:rPr lang="en-US" dirty="0"/>
              <a:t>, </a:t>
            </a:r>
            <a:r>
              <a:rPr lang="en-US" b="0" dirty="0"/>
              <a:t>but also </a:t>
            </a:r>
            <a:r>
              <a:rPr lang="en-US" b="1" dirty="0"/>
              <a:t>remind about participation and facilitate the actual work of doing so.</a:t>
            </a:r>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5"/>
          </p:nvPr>
        </p:nvSpPr>
        <p:spPr/>
        <p:txBody>
          <a:bodyPr/>
          <a:lstStyle/>
          <a:p>
            <a:fld id="{E733928C-498E-47B2-A599-843221D6B659}" type="slidenum">
              <a:rPr lang="en-FI" smtClean="0"/>
              <a:t>19</a:t>
            </a:fld>
            <a:endParaRPr lang="en-FI" dirty="0"/>
          </a:p>
        </p:txBody>
      </p:sp>
    </p:spTree>
    <p:extLst>
      <p:ext uri="{BB962C8B-B14F-4D97-AF65-F5344CB8AC3E}">
        <p14:creationId xmlns:p14="http://schemas.microsoft.com/office/powerpoint/2010/main" val="684022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E733928C-498E-47B2-A599-843221D6B659}" type="slidenum">
              <a:rPr lang="en-FI" smtClean="0"/>
              <a:t>26</a:t>
            </a:fld>
            <a:endParaRPr lang="en-FI" dirty="0"/>
          </a:p>
        </p:txBody>
      </p:sp>
    </p:spTree>
    <p:extLst>
      <p:ext uri="{BB962C8B-B14F-4D97-AF65-F5344CB8AC3E}">
        <p14:creationId xmlns:p14="http://schemas.microsoft.com/office/powerpoint/2010/main" val="12892508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28</a:t>
            </a:fld>
            <a:endParaRPr lang="en-US"/>
          </a:p>
        </p:txBody>
      </p:sp>
    </p:spTree>
    <p:extLst>
      <p:ext uri="{BB962C8B-B14F-4D97-AF65-F5344CB8AC3E}">
        <p14:creationId xmlns:p14="http://schemas.microsoft.com/office/powerpoint/2010/main" val="3655791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a:t>
            </a:fld>
            <a:endParaRPr lang="en-FI" dirty="0"/>
          </a:p>
        </p:txBody>
      </p:sp>
    </p:spTree>
    <p:extLst>
      <p:ext uri="{BB962C8B-B14F-4D97-AF65-F5344CB8AC3E}">
        <p14:creationId xmlns:p14="http://schemas.microsoft.com/office/powerpoint/2010/main" val="2413889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a:t>
            </a:fld>
            <a:endParaRPr lang="en-FI" dirty="0"/>
          </a:p>
        </p:txBody>
      </p:sp>
    </p:spTree>
    <p:extLst>
      <p:ext uri="{BB962C8B-B14F-4D97-AF65-F5344CB8AC3E}">
        <p14:creationId xmlns:p14="http://schemas.microsoft.com/office/powerpoint/2010/main" val="1699954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communication regarding innovation programs should be focused on achieving these four primary goals.</a:t>
            </a:r>
          </a:p>
        </p:txBody>
      </p:sp>
      <p:sp>
        <p:nvSpPr>
          <p:cNvPr id="4" name="Slide Number Placeholder 3"/>
          <p:cNvSpPr>
            <a:spLocks noGrp="1"/>
          </p:cNvSpPr>
          <p:nvPr>
            <p:ph type="sldNum" sz="quarter" idx="5"/>
          </p:nvPr>
        </p:nvSpPr>
        <p:spPr/>
        <p:txBody>
          <a:bodyPr/>
          <a:lstStyle/>
          <a:p>
            <a:fld id="{E733928C-498E-47B2-A599-843221D6B659}" type="slidenum">
              <a:rPr lang="en-FI" smtClean="0"/>
              <a:t>6</a:t>
            </a:fld>
            <a:endParaRPr lang="en-FI" dirty="0"/>
          </a:p>
        </p:txBody>
      </p:sp>
    </p:spTree>
    <p:extLst>
      <p:ext uri="{BB962C8B-B14F-4D97-AF65-F5344CB8AC3E}">
        <p14:creationId xmlns:p14="http://schemas.microsoft.com/office/powerpoint/2010/main" val="1592998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always get asked what a good participation rate in idea challenges and other forms of innovation initiatives is, and the short answer is that it depends.</a:t>
            </a:r>
            <a:br>
              <a:rPr lang="en-US" dirty="0"/>
            </a:br>
            <a:br>
              <a:rPr lang="en-US" dirty="0"/>
            </a:br>
            <a:r>
              <a:rPr lang="en-US" dirty="0"/>
              <a:t>Most of our customers achieve </a:t>
            </a:r>
            <a:r>
              <a:rPr lang="en-US" b="1" dirty="0"/>
              <a:t>rates of 25-40% </a:t>
            </a:r>
            <a:r>
              <a:rPr lang="en-US" b="0" dirty="0"/>
              <a:t>for internal challenges </a:t>
            </a:r>
            <a:r>
              <a:rPr lang="en-US" dirty="0"/>
              <a:t>or campaigns for large audiences. For continuous processes and for smaller teams or units, this should, however, be a bit higher than that but rarely will everyone participate actively.</a:t>
            </a:r>
          </a:p>
          <a:p>
            <a:endParaRPr lang="en-US" dirty="0"/>
          </a:p>
          <a:p>
            <a:r>
              <a:rPr lang="en-US" dirty="0"/>
              <a:t>For more on the topic, please see this article: https://www.viima.com/blog/achieving-and-sustaining-high-participation-rates-in-ideation </a:t>
            </a:r>
          </a:p>
        </p:txBody>
      </p:sp>
      <p:sp>
        <p:nvSpPr>
          <p:cNvPr id="4" name="Slide Number Placeholder 3"/>
          <p:cNvSpPr>
            <a:spLocks noGrp="1"/>
          </p:cNvSpPr>
          <p:nvPr>
            <p:ph type="sldNum" sz="quarter" idx="5"/>
          </p:nvPr>
        </p:nvSpPr>
        <p:spPr/>
        <p:txBody>
          <a:bodyPr/>
          <a:lstStyle/>
          <a:p>
            <a:fld id="{E733928C-498E-47B2-A599-843221D6B659}" type="slidenum">
              <a:rPr lang="en-FI" smtClean="0"/>
              <a:t>7</a:t>
            </a:fld>
            <a:endParaRPr lang="en-FI" dirty="0"/>
          </a:p>
        </p:txBody>
      </p:sp>
    </p:spTree>
    <p:extLst>
      <p:ext uri="{BB962C8B-B14F-4D97-AF65-F5344CB8AC3E}">
        <p14:creationId xmlns:p14="http://schemas.microsoft.com/office/powerpoint/2010/main" val="739567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Messaging is perhaps the most important thing to get right. Here are some best practices for getting it right.</a:t>
            </a:r>
          </a:p>
        </p:txBody>
      </p:sp>
      <p:sp>
        <p:nvSpPr>
          <p:cNvPr id="4" name="Slide Number Placeholder 3"/>
          <p:cNvSpPr>
            <a:spLocks noGrp="1"/>
          </p:cNvSpPr>
          <p:nvPr>
            <p:ph type="sldNum" sz="quarter" idx="5"/>
          </p:nvPr>
        </p:nvSpPr>
        <p:spPr/>
        <p:txBody>
          <a:bodyPr/>
          <a:lstStyle/>
          <a:p>
            <a:fld id="{E733928C-498E-47B2-A599-843221D6B659}" type="slidenum">
              <a:rPr lang="en-FI" smtClean="0"/>
              <a:t>9</a:t>
            </a:fld>
            <a:endParaRPr lang="en-FI" dirty="0"/>
          </a:p>
        </p:txBody>
      </p:sp>
    </p:spTree>
    <p:extLst>
      <p:ext uri="{BB962C8B-B14F-4D97-AF65-F5344CB8AC3E}">
        <p14:creationId xmlns:p14="http://schemas.microsoft.com/office/powerpoint/2010/main" val="4171481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Make sure to choose the channels where employees or other participants are the most active in.</a:t>
            </a:r>
          </a:p>
          <a:p>
            <a:pPr marL="171450" indent="-171450">
              <a:buFont typeface="Arial" panose="020B0604020202020204" pitchFamily="34" charset="0"/>
              <a:buChar char="•"/>
            </a:pPr>
            <a:r>
              <a:rPr lang="en-US" dirty="0"/>
              <a:t>Always make sure to involve team managers and other thought leaders within the organization!</a:t>
            </a:r>
          </a:p>
        </p:txBody>
      </p:sp>
      <p:sp>
        <p:nvSpPr>
          <p:cNvPr id="4" name="Slide Number Placeholder 3"/>
          <p:cNvSpPr>
            <a:spLocks noGrp="1"/>
          </p:cNvSpPr>
          <p:nvPr>
            <p:ph type="sldNum" sz="quarter" idx="5"/>
          </p:nvPr>
        </p:nvSpPr>
        <p:spPr/>
        <p:txBody>
          <a:bodyPr/>
          <a:lstStyle/>
          <a:p>
            <a:fld id="{E733928C-498E-47B2-A599-843221D6B659}" type="slidenum">
              <a:rPr lang="en-FI" smtClean="0"/>
              <a:t>10</a:t>
            </a:fld>
            <a:endParaRPr lang="en-FI" dirty="0"/>
          </a:p>
        </p:txBody>
      </p:sp>
    </p:spTree>
    <p:extLst>
      <p:ext uri="{BB962C8B-B14F-4D97-AF65-F5344CB8AC3E}">
        <p14:creationId xmlns:p14="http://schemas.microsoft.com/office/powerpoint/2010/main" val="343495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are a couple of tips for getting your videos right:</a:t>
            </a:r>
            <a:endParaRPr lang="en-FI"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FI"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Keep them short. Around </a:t>
            </a:r>
            <a:r>
              <a:rPr lang="en-US" sz="1200" b="1" kern="1200" dirty="0">
                <a:solidFill>
                  <a:schemeClr val="tx1"/>
                </a:solidFill>
                <a:effectLst/>
                <a:latin typeface="+mn-lt"/>
                <a:ea typeface="+mn-ea"/>
                <a:cs typeface="+mn-cs"/>
              </a:rPr>
              <a:t>2-3 minutes</a:t>
            </a:r>
            <a:r>
              <a:rPr lang="en-US" sz="1200" kern="1200" dirty="0">
                <a:solidFill>
                  <a:schemeClr val="tx1"/>
                </a:solidFill>
                <a:effectLst/>
                <a:latin typeface="+mn-lt"/>
                <a:ea typeface="+mn-ea"/>
                <a:cs typeface="+mn-cs"/>
              </a:rPr>
              <a:t> is usually a good starting point for balancing detail and conciseness.</a:t>
            </a:r>
            <a:endParaRPr lang="en-FI"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Make sure to use the </a:t>
            </a:r>
            <a:r>
              <a:rPr lang="en-US" sz="1200" b="1" kern="1200" dirty="0">
                <a:solidFill>
                  <a:schemeClr val="tx1"/>
                </a:solidFill>
                <a:effectLst/>
                <a:latin typeface="+mn-lt"/>
                <a:ea typeface="+mn-ea"/>
                <a:cs typeface="+mn-cs"/>
              </a:rPr>
              <a:t>WHY-HOW-WHAT</a:t>
            </a:r>
            <a:r>
              <a:rPr lang="en-US" sz="1200" kern="1200" dirty="0">
                <a:solidFill>
                  <a:schemeClr val="tx1"/>
                </a:solidFill>
                <a:effectLst/>
                <a:latin typeface="+mn-lt"/>
                <a:ea typeface="+mn-ea"/>
                <a:cs typeface="+mn-cs"/>
              </a:rPr>
              <a:t> format described above for the messaging in the video.</a:t>
            </a:r>
            <a:endParaRPr lang="en-FI"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Don’t worry about the production values</a:t>
            </a:r>
            <a:r>
              <a:rPr lang="en-US" sz="1200" kern="1200" dirty="0">
                <a:solidFill>
                  <a:schemeClr val="tx1"/>
                </a:solidFill>
                <a:effectLst/>
                <a:latin typeface="+mn-lt"/>
                <a:ea typeface="+mn-ea"/>
                <a:cs typeface="+mn-cs"/>
              </a:rPr>
              <a:t> of the video. It’s completely fine to use a good smartphone camera, or a tool like </a:t>
            </a:r>
            <a:r>
              <a:rPr lang="en-US" sz="1200" u="sng" kern="1200" dirty="0">
                <a:solidFill>
                  <a:schemeClr val="tx1"/>
                </a:solidFill>
                <a:effectLst/>
                <a:latin typeface="+mn-lt"/>
                <a:ea typeface="+mn-ea"/>
                <a:cs typeface="+mn-cs"/>
                <a:hlinkClick r:id="rId3"/>
              </a:rPr>
              <a:t>Loom</a:t>
            </a:r>
            <a:r>
              <a:rPr lang="en-US" sz="1200" kern="1200" dirty="0">
                <a:solidFill>
                  <a:schemeClr val="tx1"/>
                </a:solidFill>
                <a:effectLst/>
                <a:latin typeface="+mn-lt"/>
                <a:ea typeface="+mn-ea"/>
                <a:cs typeface="+mn-cs"/>
              </a:rPr>
              <a:t> or </a:t>
            </a:r>
            <a:r>
              <a:rPr lang="en-US" sz="1200" u="sng" kern="1200" dirty="0">
                <a:solidFill>
                  <a:schemeClr val="tx1"/>
                </a:solidFill>
                <a:effectLst/>
                <a:latin typeface="+mn-lt"/>
                <a:ea typeface="+mn-ea"/>
                <a:cs typeface="+mn-cs"/>
                <a:hlinkClick r:id="rId4"/>
              </a:rPr>
              <a:t>Vidyard</a:t>
            </a:r>
            <a:r>
              <a:rPr lang="en-US" sz="1200" kern="1200" dirty="0">
                <a:solidFill>
                  <a:schemeClr val="tx1"/>
                </a:solidFill>
                <a:effectLst/>
                <a:latin typeface="+mn-lt"/>
                <a:ea typeface="+mn-ea"/>
                <a:cs typeface="+mn-cs"/>
              </a:rPr>
              <a:t>. Just focus on getting the message right.</a:t>
            </a:r>
            <a:endParaRPr lang="en-FI"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Have a C-level sponsor</a:t>
            </a:r>
            <a:r>
              <a:rPr lang="en-US" sz="1200" kern="1200" dirty="0">
                <a:solidFill>
                  <a:schemeClr val="tx1"/>
                </a:solidFill>
                <a:effectLst/>
                <a:latin typeface="+mn-lt"/>
                <a:ea typeface="+mn-ea"/>
                <a:cs typeface="+mn-cs"/>
              </a:rPr>
              <a:t> in the video to show that this really matters for the company.</a:t>
            </a:r>
            <a:endParaRPr lang="en-FI"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Be authentic and relatable. </a:t>
            </a:r>
            <a:r>
              <a:rPr lang="en-US" sz="1200" kern="1200" dirty="0">
                <a:solidFill>
                  <a:schemeClr val="tx1"/>
                </a:solidFill>
                <a:effectLst/>
                <a:latin typeface="+mn-lt"/>
                <a:ea typeface="+mn-ea"/>
                <a:cs typeface="+mn-cs"/>
              </a:rPr>
              <a:t>Don’t create a fluffy corporate video with elevator music and the CEO reading a script they obviously don’t mean. That will just make your employees cringe. Low production values can actually be helpful with this.</a:t>
            </a:r>
            <a:endParaRPr lang="en-FI"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11</a:t>
            </a:fld>
            <a:endParaRPr lang="en-FI" dirty="0"/>
          </a:p>
        </p:txBody>
      </p:sp>
    </p:spTree>
    <p:extLst>
      <p:ext uri="{BB962C8B-B14F-4D97-AF65-F5344CB8AC3E}">
        <p14:creationId xmlns:p14="http://schemas.microsoft.com/office/powerpoint/2010/main" val="1837819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E733928C-498E-47B2-A599-843221D6B659}" type="slidenum">
              <a:rPr lang="en-FI" smtClean="0"/>
              <a:t>12</a:t>
            </a:fld>
            <a:endParaRPr lang="en-FI" dirty="0"/>
          </a:p>
        </p:txBody>
      </p:sp>
    </p:spTree>
    <p:extLst>
      <p:ext uri="{BB962C8B-B14F-4D97-AF65-F5344CB8AC3E}">
        <p14:creationId xmlns:p14="http://schemas.microsoft.com/office/powerpoint/2010/main" val="40056352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userDrawn="1"/>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spTree>
    <p:extLst>
      <p:ext uri="{BB962C8B-B14F-4D97-AF65-F5344CB8AC3E}">
        <p14:creationId xmlns:p14="http://schemas.microsoft.com/office/powerpoint/2010/main" val="1086535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userDrawn="1"/>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spTree>
    <p:extLst>
      <p:ext uri="{BB962C8B-B14F-4D97-AF65-F5344CB8AC3E}">
        <p14:creationId xmlns:p14="http://schemas.microsoft.com/office/powerpoint/2010/main" val="1793681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p:txBody>
          <a:bodyPr>
            <a:normAutofit/>
          </a:bodyPr>
          <a:lstStyle>
            <a:lvl1pPr>
              <a:defRPr sz="3200" b="1"/>
            </a:lvl1pPr>
          </a:lstStyle>
          <a:p>
            <a:r>
              <a:rPr lang="en-US" dirty="0"/>
              <a:t>Let’s make innovation happen!</a:t>
            </a:r>
            <a:endParaRPr lang="fi-FI" dirty="0"/>
          </a:p>
        </p:txBody>
      </p:sp>
      <p:sp>
        <p:nvSpPr>
          <p:cNvPr id="3" name="Content Placeholder 2">
            <a:extLst>
              <a:ext uri="{FF2B5EF4-FFF2-40B4-BE49-F238E27FC236}">
                <a16:creationId xmlns:a16="http://schemas.microsoft.com/office/drawing/2014/main" id="{9C7D436D-D8D0-C847-8DD7-A78F98B0C365}"/>
              </a:ext>
            </a:extLst>
          </p:cNvPr>
          <p:cNvSpPr>
            <a:spLocks noGrp="1"/>
          </p:cNvSpPr>
          <p:nvPr>
            <p:ph idx="1"/>
          </p:nvPr>
        </p:nvSpPr>
        <p:spPr>
          <a:xfrm>
            <a:off x="697006" y="1825625"/>
            <a:ext cx="10797988" cy="4348375"/>
          </a:xfrm>
          <a:prstGeom prst="rect">
            <a:avLst/>
          </a:prstGeom>
        </p:spPr>
        <p:txBody>
          <a:bodyPr>
            <a:normAutofit/>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551270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A6444-7E51-9F48-8669-1FECBA38672D}"/>
              </a:ext>
            </a:extLst>
          </p:cNvPr>
          <p:cNvSpPr>
            <a:spLocks noGrp="1"/>
          </p:cNvSpPr>
          <p:nvPr>
            <p:ph type="title" hasCustomPrompt="1"/>
          </p:nvPr>
        </p:nvSpPr>
        <p:spPr>
          <a:xfrm>
            <a:off x="697006" y="332656"/>
            <a:ext cx="10797988" cy="1325563"/>
          </a:xfrm>
        </p:spPr>
        <p:txBody>
          <a:bodyPr>
            <a:normAutofit/>
          </a:bodyPr>
          <a:lstStyle>
            <a:lvl1pPr algn="ctr">
              <a:defRPr sz="3200" b="1"/>
            </a:lvl1pPr>
          </a:lstStyle>
          <a:p>
            <a:r>
              <a:rPr lang="en-US" dirty="0"/>
              <a:t>Let’s make innovation happen!</a:t>
            </a:r>
            <a:endParaRPr lang="fi-FI" dirty="0"/>
          </a:p>
        </p:txBody>
      </p:sp>
    </p:spTree>
    <p:extLst>
      <p:ext uri="{BB962C8B-B14F-4D97-AF65-F5344CB8AC3E}">
        <p14:creationId xmlns:p14="http://schemas.microsoft.com/office/powerpoint/2010/main" val="2385423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userDrawn="1"/>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3074813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p:spPr>
        <p:txBody>
          <a:bodyPr anchor="ctr">
            <a:normAutofit/>
          </a:bodyPr>
          <a:lstStyle>
            <a:lvl1pPr marL="0" indent="0" algn="ctr">
              <a:buNone/>
              <a:defRPr sz="1800"/>
            </a:lvl1pPr>
          </a:lstStyle>
          <a:p>
            <a:r>
              <a:rPr lang="en-US" dirty="0"/>
              <a:t>Insert background image here</a:t>
            </a:r>
          </a:p>
        </p:txBody>
      </p:sp>
    </p:spTree>
    <p:extLst>
      <p:ext uri="{BB962C8B-B14F-4D97-AF65-F5344CB8AC3E}">
        <p14:creationId xmlns:p14="http://schemas.microsoft.com/office/powerpoint/2010/main" val="22526783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38397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4147428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6B690C93-66AC-A34E-9B7E-713BCE034711}"/>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EE6C6CDF-8653-9C45-BC02-D89526B3ADB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D30100A8-29AC-A746-AC26-60D5763BCCED}"/>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spTree>
    <p:extLst>
      <p:ext uri="{BB962C8B-B14F-4D97-AF65-F5344CB8AC3E}">
        <p14:creationId xmlns:p14="http://schemas.microsoft.com/office/powerpoint/2010/main" val="1354310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9F06D6-E765-B849-9F66-DE235E80E02D}"/>
              </a:ext>
            </a:extLst>
          </p:cNvPr>
          <p:cNvSpPr>
            <a:spLocks noGrp="1"/>
          </p:cNvSpPr>
          <p:nvPr>
            <p:ph type="title" orient="vert" hasCustomPrompt="1"/>
          </p:nvPr>
        </p:nvSpPr>
        <p:spPr>
          <a:xfrm>
            <a:off x="10200456" y="365125"/>
            <a:ext cx="1657400" cy="5811838"/>
          </a:xfrm>
        </p:spPr>
        <p:txBody>
          <a:bodyPr vert="eaVert">
            <a:normAutofit/>
          </a:bodyPr>
          <a:lstStyle>
            <a:lvl1pPr>
              <a:defRPr sz="3200" b="1"/>
            </a:lvl1pPr>
          </a:lstStyle>
          <a:p>
            <a:r>
              <a:rPr lang="en-US" dirty="0"/>
              <a:t>Make more innovation happen!</a:t>
            </a:r>
            <a:endParaRPr lang="fi-FI" dirty="0"/>
          </a:p>
        </p:txBody>
      </p:sp>
      <p:sp>
        <p:nvSpPr>
          <p:cNvPr id="3" name="Vertical Text Placeholder 2">
            <a:extLst>
              <a:ext uri="{FF2B5EF4-FFF2-40B4-BE49-F238E27FC236}">
                <a16:creationId xmlns:a16="http://schemas.microsoft.com/office/drawing/2014/main" id="{0B27B202-0FE5-E64C-A1AF-58E186B9BAAC}"/>
              </a:ext>
            </a:extLst>
          </p:cNvPr>
          <p:cNvSpPr>
            <a:spLocks noGrp="1"/>
          </p:cNvSpPr>
          <p:nvPr>
            <p:ph type="body" orient="vert" idx="1"/>
          </p:nvPr>
        </p:nvSpPr>
        <p:spPr>
          <a:xfrm>
            <a:off x="839416" y="359520"/>
            <a:ext cx="9030444" cy="5811838"/>
          </a:xfrm>
          <a:prstGeom prst="rect">
            <a:avLst/>
          </a:prstGeom>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5" name="Graphic 4">
            <a:extLst>
              <a:ext uri="{FF2B5EF4-FFF2-40B4-BE49-F238E27FC236}">
                <a16:creationId xmlns:a16="http://schemas.microsoft.com/office/drawing/2014/main" id="{229AB12C-0044-2B47-A497-2944AF55672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spTree>
    <p:extLst>
      <p:ext uri="{BB962C8B-B14F-4D97-AF65-F5344CB8AC3E}">
        <p14:creationId xmlns:p14="http://schemas.microsoft.com/office/powerpoint/2010/main" val="2375885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304E116-48B8-474E-B66A-C2DE3B795439}"/>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p:spPr>
        <p:txBody>
          <a:bodyPr>
            <a:normAutofit/>
          </a:bodyPr>
          <a:lstStyle>
            <a:lvl1pPr marL="0" indent="0" algn="ctr">
              <a:buNone/>
              <a:defRPr sz="1000"/>
            </a:lvl1pPr>
          </a:lstStyle>
          <a:p>
            <a:r>
              <a:rPr lang="en-US" dirty="0"/>
              <a:t>LI icon here</a:t>
            </a:r>
          </a:p>
        </p:txBody>
      </p:sp>
    </p:spTree>
    <p:extLst>
      <p:ext uri="{BB962C8B-B14F-4D97-AF65-F5344CB8AC3E}">
        <p14:creationId xmlns:p14="http://schemas.microsoft.com/office/powerpoint/2010/main" val="999323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41016662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 slid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3" name="Rectangle 2">
            <a:extLst>
              <a:ext uri="{FF2B5EF4-FFF2-40B4-BE49-F238E27FC236}">
                <a16:creationId xmlns:a16="http://schemas.microsoft.com/office/drawing/2014/main" id="{FDC31D81-06F9-A343-BEBF-0D155A77528B}"/>
              </a:ext>
            </a:extLst>
          </p:cNvPr>
          <p:cNvSpPr/>
          <p:nvPr userDrawn="1"/>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315552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ize image background">
    <p:bg>
      <p:bgPr>
        <a:solidFill>
          <a:schemeClr val="bg1"/>
        </a:soli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C6365A8F-7F5C-0C44-8772-3C09CC4C6157}"/>
              </a:ext>
            </a:extLst>
          </p:cNvPr>
          <p:cNvSpPr>
            <a:spLocks noGrp="1"/>
          </p:cNvSpPr>
          <p:nvPr>
            <p:ph type="pic" sz="quarter" idx="12" hasCustomPrompt="1"/>
          </p:nvPr>
        </p:nvSpPr>
        <p:spPr>
          <a:xfrm>
            <a:off x="0" y="0"/>
            <a:ext cx="12192000" cy="6858000"/>
          </a:xfrm>
        </p:spPr>
        <p:txBody>
          <a:bodyPr/>
          <a:lstStyle/>
          <a:p>
            <a:r>
              <a:rPr lang="en-US" dirty="0"/>
              <a:t>Background image here (move textbox)</a:t>
            </a:r>
          </a:p>
        </p:txBody>
      </p:sp>
      <p:pic>
        <p:nvPicPr>
          <p:cNvPr id="15" name="Picture 14">
            <a:extLst>
              <a:ext uri="{FF2B5EF4-FFF2-40B4-BE49-F238E27FC236}">
                <a16:creationId xmlns:a16="http://schemas.microsoft.com/office/drawing/2014/main" id="{9E94008E-E605-6A48-A650-030C0E682FDF}"/>
              </a:ext>
            </a:extLst>
          </p:cNvPr>
          <p:cNvPicPr>
            <a:picLocks noChangeAspect="1"/>
          </p:cNvPicPr>
          <p:nvPr userDrawn="1"/>
        </p:nvPicPr>
        <p:blipFill>
          <a:blip r:embed="rId2"/>
          <a:stretch>
            <a:fillRect/>
          </a:stretch>
        </p:blipFill>
        <p:spPr>
          <a:xfrm>
            <a:off x="10440000" y="6174000"/>
            <a:ext cx="1390295" cy="496799"/>
          </a:xfrm>
          <a:prstGeom prst="rect">
            <a:avLst/>
          </a:prstGeom>
        </p:spPr>
      </p:pic>
      <p:sp>
        <p:nvSpPr>
          <p:cNvPr id="17" name="Text Placeholder 16">
            <a:extLst>
              <a:ext uri="{FF2B5EF4-FFF2-40B4-BE49-F238E27FC236}">
                <a16:creationId xmlns:a16="http://schemas.microsoft.com/office/drawing/2014/main" id="{90EE4946-D674-9F4F-82AF-60E9ED82F63E}"/>
              </a:ext>
            </a:extLst>
          </p:cNvPr>
          <p:cNvSpPr>
            <a:spLocks noGrp="1"/>
          </p:cNvSpPr>
          <p:nvPr>
            <p:ph type="body" sz="quarter" idx="11" hasCustomPrompt="1"/>
          </p:nvPr>
        </p:nvSpPr>
        <p:spPr>
          <a:xfrm>
            <a:off x="0" y="-1"/>
            <a:ext cx="12192000" cy="6857999"/>
          </a:xfrm>
          <a:gradFill>
            <a:gsLst>
              <a:gs pos="0">
                <a:schemeClr val="accent1">
                  <a:alpha val="50000"/>
                </a:schemeClr>
              </a:gs>
              <a:gs pos="100000">
                <a:srgbClr val="BBBBBB"/>
              </a:gs>
            </a:gsLst>
            <a:lin ang="13500000" scaled="1"/>
          </a:gradFill>
        </p:spPr>
        <p:txBody>
          <a:bodyPr anchor="ctr">
            <a:normAutofit/>
          </a:bodyPr>
          <a:lstStyle>
            <a:lvl1pPr marL="0" indent="0" algn="ctr">
              <a:lnSpc>
                <a:spcPct val="150000"/>
              </a:lnSpc>
              <a:buNone/>
              <a:defRPr sz="3200" b="1">
                <a:solidFill>
                  <a:schemeClr val="bg2"/>
                </a:solidFill>
              </a:defRPr>
            </a:lvl1pPr>
          </a:lstStyle>
          <a:p>
            <a:pPr lvl="0"/>
            <a:r>
              <a:rPr lang="en-US" dirty="0"/>
              <a:t>INNOVATION IS HERE TO STAY</a:t>
            </a:r>
          </a:p>
        </p:txBody>
      </p:sp>
      <p:sp>
        <p:nvSpPr>
          <p:cNvPr id="25" name="Picture Placeholder 10">
            <a:extLst>
              <a:ext uri="{FF2B5EF4-FFF2-40B4-BE49-F238E27FC236}">
                <a16:creationId xmlns:a16="http://schemas.microsoft.com/office/drawing/2014/main" id="{BA055D3E-A40E-1345-8AB3-0824338A6F83}"/>
              </a:ext>
            </a:extLst>
          </p:cNvPr>
          <p:cNvSpPr>
            <a:spLocks noGrp="1" noChangeAspect="1"/>
          </p:cNvSpPr>
          <p:nvPr>
            <p:ph type="pic" sz="quarter" idx="10" hasCustomPrompt="1"/>
          </p:nvPr>
        </p:nvSpPr>
        <p:spPr>
          <a:xfrm>
            <a:off x="10440000" y="6174000"/>
            <a:ext cx="1400400" cy="4967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lIns="90000">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3758083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553705" y="188640"/>
            <a:ext cx="5791471" cy="1325563"/>
          </a:xfrm>
          <a:prstGeom prst="rect">
            <a:avLst/>
          </a:prstGeom>
        </p:spPr>
        <p:txBody>
          <a:bodyPr>
            <a:normAutofit/>
          </a:bodyPr>
          <a:lstStyle>
            <a:lvl1pPr algn="l">
              <a:defRPr sz="3200" b="1"/>
            </a:lvl1pPr>
          </a:lstStyle>
          <a:p>
            <a:r>
              <a:rPr lang="en-US" dirty="0"/>
              <a:t>About Viima</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C4B27F4D-788D-784F-8161-2376DA214DA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7" name="Graphic 6">
            <a:extLst>
              <a:ext uri="{FF2B5EF4-FFF2-40B4-BE49-F238E27FC236}">
                <a16:creationId xmlns:a16="http://schemas.microsoft.com/office/drawing/2014/main" id="{88606507-7840-A647-A169-07644F646B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5" name="Text Placeholder 4">
            <a:extLst>
              <a:ext uri="{FF2B5EF4-FFF2-40B4-BE49-F238E27FC236}">
                <a16:creationId xmlns:a16="http://schemas.microsoft.com/office/drawing/2014/main" id="{3DFFB27B-499E-1949-8A75-393A023B404A}"/>
              </a:ext>
            </a:extLst>
          </p:cNvPr>
          <p:cNvSpPr>
            <a:spLocks noGrp="1"/>
          </p:cNvSpPr>
          <p:nvPr>
            <p:ph type="body" sz="quarter" idx="10" hasCustomPrompt="1"/>
          </p:nvPr>
        </p:nvSpPr>
        <p:spPr>
          <a:xfrm>
            <a:off x="553706" y="1771377"/>
            <a:ext cx="5791471" cy="4402622"/>
          </a:xfrm>
        </p:spPr>
        <p:txBody>
          <a:bodyPr>
            <a:normAutofit/>
          </a:bodyPr>
          <a:lstStyle>
            <a:lvl1pPr marL="0" indent="0">
              <a:buNone/>
              <a:defRPr sz="2000"/>
            </a:lvl1pPr>
          </a:lstStyle>
          <a:p>
            <a:pPr lvl="0"/>
            <a:r>
              <a:rPr lang="en" dirty="0"/>
              <a:t>We’re on a mission to help organizations make more innovation happen.</a:t>
            </a:r>
          </a:p>
          <a:p>
            <a:pPr lvl="0"/>
            <a:endParaRPr lang="en" dirty="0"/>
          </a:p>
          <a:p>
            <a:pPr lvl="0"/>
            <a:r>
              <a:rPr lang="en" dirty="0"/>
              <a:t>…but we can’t do it alone.</a:t>
            </a:r>
          </a:p>
          <a:p>
            <a:pPr lvl="0"/>
            <a:endParaRPr lang="en" dirty="0"/>
          </a:p>
          <a:p>
            <a:pPr lvl="0"/>
            <a:r>
              <a:rPr lang="en" dirty="0"/>
              <a:t>Our Partner Program is designed to give you the tools to help your customers innovate better – and to grow your business in the process.</a:t>
            </a:r>
          </a:p>
        </p:txBody>
      </p:sp>
    </p:spTree>
    <p:extLst>
      <p:ext uri="{BB962C8B-B14F-4D97-AF65-F5344CB8AC3E}">
        <p14:creationId xmlns:p14="http://schemas.microsoft.com/office/powerpoint/2010/main" val="3746408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98495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27937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560553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spTree>
    <p:extLst>
      <p:ext uri="{BB962C8B-B14F-4D97-AF65-F5344CB8AC3E}">
        <p14:creationId xmlns:p14="http://schemas.microsoft.com/office/powerpoint/2010/main" val="309832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3696660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Tree>
    <p:extLst>
      <p:ext uri="{BB962C8B-B14F-4D97-AF65-F5344CB8AC3E}">
        <p14:creationId xmlns:p14="http://schemas.microsoft.com/office/powerpoint/2010/main" val="3094994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userDrawn="1"/>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userDrawn="1"/>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dirty="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dirty="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dirty="0"/>
              </a:p>
            </p:txBody>
          </p:sp>
        </p:grpSp>
        <p:sp>
          <p:nvSpPr>
            <p:cNvPr id="103" name="TextBox 102">
              <a:extLst>
                <a:ext uri="{FF2B5EF4-FFF2-40B4-BE49-F238E27FC236}">
                  <a16:creationId xmlns:a16="http://schemas.microsoft.com/office/drawing/2014/main" id="{D0AE55BD-0245-5544-B497-CAF196DF67E3}"/>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userDrawn="1"/>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dirty="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grpSp>
        <p:sp>
          <p:nvSpPr>
            <p:cNvPr id="105" name="TextBox 104">
              <a:extLst>
                <a:ext uri="{FF2B5EF4-FFF2-40B4-BE49-F238E27FC236}">
                  <a16:creationId xmlns:a16="http://schemas.microsoft.com/office/drawing/2014/main" id="{56BDD7F6-BC15-BC48-8560-19C3AD315AC9}"/>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userDrawn="1"/>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userDrawn="1"/>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userDrawn="1"/>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userDrawn="1"/>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spTree>
    <p:extLst>
      <p:ext uri="{BB962C8B-B14F-4D97-AF65-F5344CB8AC3E}">
        <p14:creationId xmlns:p14="http://schemas.microsoft.com/office/powerpoint/2010/main" val="3691128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92E19C-1AA8-F146-881B-82724F279D5D}"/>
              </a:ext>
            </a:extLst>
          </p:cNvPr>
          <p:cNvSpPr>
            <a:spLocks noGrp="1"/>
          </p:cNvSpPr>
          <p:nvPr>
            <p:ph type="title"/>
          </p:nvPr>
        </p:nvSpPr>
        <p:spPr>
          <a:xfrm>
            <a:off x="697006" y="400558"/>
            <a:ext cx="10797988" cy="1325563"/>
          </a:xfrm>
          <a:prstGeom prst="rect">
            <a:avLst/>
          </a:prstGeom>
        </p:spPr>
        <p:txBody>
          <a:bodyPr vert="horz" lIns="91440" tIns="45720" rIns="91440" bIns="45720" rtlCol="0" anchor="ctr">
            <a:normAutofit/>
          </a:bodyPr>
          <a:lstStyle/>
          <a:p>
            <a:r>
              <a:rPr lang="en-US" dirty="0"/>
              <a:t>Click to edit Master title style</a:t>
            </a:r>
            <a:endParaRPr lang="fi-FI" dirty="0"/>
          </a:p>
        </p:txBody>
      </p:sp>
      <p:sp>
        <p:nvSpPr>
          <p:cNvPr id="7" name="Text Placeholder 6">
            <a:extLst>
              <a:ext uri="{FF2B5EF4-FFF2-40B4-BE49-F238E27FC236}">
                <a16:creationId xmlns:a16="http://schemas.microsoft.com/office/drawing/2014/main" id="{F1126B07-13AD-FD42-A9D9-22E065678729}"/>
              </a:ext>
            </a:extLst>
          </p:cNvPr>
          <p:cNvSpPr>
            <a:spLocks noGrp="1"/>
          </p:cNvSpPr>
          <p:nvPr>
            <p:ph type="body" idx="1"/>
          </p:nvPr>
        </p:nvSpPr>
        <p:spPr>
          <a:xfrm>
            <a:off x="697006" y="1834164"/>
            <a:ext cx="10797988" cy="434657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1739502527"/>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1" r:id="rId3"/>
    <p:sldLayoutId id="2147483652" r:id="rId4"/>
    <p:sldLayoutId id="2147483660" r:id="rId5"/>
    <p:sldLayoutId id="2147483667" r:id="rId6"/>
    <p:sldLayoutId id="2147483661" r:id="rId7"/>
    <p:sldLayoutId id="2147483669" r:id="rId8"/>
    <p:sldLayoutId id="2147483664" r:id="rId9"/>
    <p:sldLayoutId id="2147483666" r:id="rId10"/>
    <p:sldLayoutId id="2147483650" r:id="rId11"/>
    <p:sldLayoutId id="2147483654" r:id="rId12"/>
    <p:sldLayoutId id="2147483668" r:id="rId13"/>
    <p:sldLayoutId id="2147483670" r:id="rId14"/>
    <p:sldLayoutId id="2147483655" r:id="rId15"/>
    <p:sldLayoutId id="2147483662" r:id="rId16"/>
    <p:sldLayoutId id="2147483665" r:id="rId17"/>
    <p:sldLayoutId id="2147483659" r:id="rId18"/>
    <p:sldLayoutId id="2147483672" r:id="rId19"/>
    <p:sldLayoutId id="2147483663" r:id="rId20"/>
    <p:sldLayoutId id="2147483673" r:id="rId21"/>
    <p:sldLayoutId id="2147483674" r:id="rId22"/>
  </p:sldLayoutIdLst>
  <p:hf sldNum="0" hdr="0" ftr="0" dt="0"/>
  <p:txStyles>
    <p:title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21.xml"/><Relationship Id="rId5" Type="http://schemas.openxmlformats.org/officeDocument/2006/relationships/image" Target="../media/image28.svg"/><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2" Type="http://schemas.openxmlformats.org/officeDocument/2006/relationships/hyperlink" Target="https://www.viima.com/make-innovation-happen" TargetMode="Externa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viima.com/blog/communicatio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hyperlink" Target="https://www.viima.com/blog/achieving-and-sustaining-high-participation-rates-in-ideation"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CBB7FD0D-366B-2640-B9E3-4D4612B098F7}"/>
              </a:ext>
            </a:extLst>
          </p:cNvPr>
          <p:cNvPicPr>
            <a:picLocks noGrp="1" noChangeAspect="1"/>
          </p:cNvPicPr>
          <p:nvPr>
            <p:ph type="pic" sz="quarter" idx="12"/>
          </p:nvPr>
        </p:nvPicPr>
        <p:blipFill>
          <a:blip r:embed="rId3"/>
          <a:srcRect l="44" r="44"/>
          <a:stretch/>
        </p:blipFill>
        <p:spPr>
          <a:xfrm>
            <a:off x="-609421" y="-342800"/>
            <a:ext cx="12801421" cy="7200800"/>
          </a:xfrm>
          <a:solidFill>
            <a:schemeClr val="bg1"/>
          </a:solidFill>
        </p:spPr>
      </p:pic>
      <p:sp>
        <p:nvSpPr>
          <p:cNvPr id="3" name="Text Placeholder 2">
            <a:extLst>
              <a:ext uri="{FF2B5EF4-FFF2-40B4-BE49-F238E27FC236}">
                <a16:creationId xmlns:a16="http://schemas.microsoft.com/office/drawing/2014/main" id="{A9A785CA-2382-5740-88FA-3AEA707859A7}"/>
              </a:ext>
            </a:extLst>
          </p:cNvPr>
          <p:cNvSpPr>
            <a:spLocks noGrp="1"/>
          </p:cNvSpPr>
          <p:nvPr>
            <p:ph type="body" sz="quarter" idx="11"/>
          </p:nvPr>
        </p:nvSpPr>
        <p:spPr>
          <a:xfrm>
            <a:off x="3261175" y="579062"/>
            <a:ext cx="5699875" cy="5699875"/>
          </a:xfrm>
          <a:prstGeom prst="ellipse">
            <a:avLst/>
          </a:prstGeom>
          <a:gradFill>
            <a:gsLst>
              <a:gs pos="0">
                <a:schemeClr val="accent1">
                  <a:alpha val="70000"/>
                </a:schemeClr>
              </a:gs>
              <a:gs pos="100000">
                <a:srgbClr val="BBBBBB"/>
              </a:gs>
            </a:gsLst>
          </a:gradFill>
        </p:spPr>
        <p:txBody>
          <a:bodyPr lIns="0" tIns="46800" rIns="0" anchor="ctr">
            <a:normAutofit/>
          </a:bodyPr>
          <a:lstStyle/>
          <a:p>
            <a:r>
              <a:rPr lang="en-US" sz="3000" spc="300" dirty="0"/>
              <a:t> </a:t>
            </a:r>
          </a:p>
        </p:txBody>
      </p:sp>
      <p:sp>
        <p:nvSpPr>
          <p:cNvPr id="11" name="TextBox 10">
            <a:extLst>
              <a:ext uri="{FF2B5EF4-FFF2-40B4-BE49-F238E27FC236}">
                <a16:creationId xmlns:a16="http://schemas.microsoft.com/office/drawing/2014/main" id="{39DE9F5C-B22B-E040-BC57-D5E0A8163133}"/>
              </a:ext>
            </a:extLst>
          </p:cNvPr>
          <p:cNvSpPr txBox="1"/>
          <p:nvPr/>
        </p:nvSpPr>
        <p:spPr>
          <a:xfrm>
            <a:off x="3874786" y="2927559"/>
            <a:ext cx="4453462" cy="2277547"/>
          </a:xfrm>
          <a:prstGeom prst="rect">
            <a:avLst/>
          </a:prstGeom>
          <a:noFill/>
        </p:spPr>
        <p:txBody>
          <a:bodyPr wrap="none" rtlCol="0">
            <a:spAutoFit/>
          </a:bodyPr>
          <a:lstStyle/>
          <a:p>
            <a:pPr algn="ctr"/>
            <a:r>
              <a:rPr lang="en-US" sz="3200" b="1" spc="300" dirty="0">
                <a:solidFill>
                  <a:schemeClr val="bg1"/>
                </a:solidFill>
              </a:rPr>
              <a:t>COMMUNICATION</a:t>
            </a:r>
          </a:p>
          <a:p>
            <a:pPr algn="ctr"/>
            <a:r>
              <a:rPr lang="en-US" sz="3200" b="1" spc="300" dirty="0">
                <a:solidFill>
                  <a:schemeClr val="bg1"/>
                </a:solidFill>
              </a:rPr>
              <a:t>TOOLKIT</a:t>
            </a:r>
            <a:br>
              <a:rPr lang="en-US" sz="3200" b="1" spc="300" dirty="0">
                <a:solidFill>
                  <a:schemeClr val="bg1"/>
                </a:solidFill>
              </a:rPr>
            </a:br>
            <a:br>
              <a:rPr lang="en-US" sz="1600" b="1" spc="300" dirty="0">
                <a:solidFill>
                  <a:schemeClr val="bg1"/>
                </a:solidFill>
              </a:rPr>
            </a:br>
            <a:r>
              <a:rPr lang="en-US" sz="2000" b="1" spc="300" dirty="0">
                <a:solidFill>
                  <a:schemeClr val="bg1"/>
                </a:solidFill>
              </a:rPr>
              <a:t>FOR </a:t>
            </a:r>
            <a:br>
              <a:rPr lang="en-US" sz="2000" b="1" spc="300" dirty="0">
                <a:solidFill>
                  <a:schemeClr val="bg1"/>
                </a:solidFill>
              </a:rPr>
            </a:br>
            <a:r>
              <a:rPr lang="en-US" sz="2000" b="1" spc="300" dirty="0">
                <a:solidFill>
                  <a:schemeClr val="bg1"/>
                </a:solidFill>
              </a:rPr>
              <a:t>INNOVATION</a:t>
            </a:r>
            <a:br>
              <a:rPr lang="en-US" sz="2000" b="1" spc="300" dirty="0">
                <a:solidFill>
                  <a:schemeClr val="bg1"/>
                </a:solidFill>
              </a:rPr>
            </a:br>
            <a:r>
              <a:rPr lang="en-US" sz="2000" b="1" spc="300" dirty="0">
                <a:solidFill>
                  <a:schemeClr val="bg1"/>
                </a:solidFill>
              </a:rPr>
              <a:t>PROGRAMS</a:t>
            </a:r>
          </a:p>
        </p:txBody>
      </p:sp>
      <p:pic>
        <p:nvPicPr>
          <p:cNvPr id="4" name="Graphic 3">
            <a:extLst>
              <a:ext uri="{FF2B5EF4-FFF2-40B4-BE49-F238E27FC236}">
                <a16:creationId xmlns:a16="http://schemas.microsoft.com/office/drawing/2014/main" id="{EE83B388-49AC-2241-B9AB-CF0B0BB986D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31983" y="1178363"/>
            <a:ext cx="3358257" cy="1738932"/>
          </a:xfrm>
          <a:prstGeom prst="rect">
            <a:avLst/>
          </a:prstGeom>
        </p:spPr>
      </p:pic>
    </p:spTree>
    <p:extLst>
      <p:ext uri="{BB962C8B-B14F-4D97-AF65-F5344CB8AC3E}">
        <p14:creationId xmlns:p14="http://schemas.microsoft.com/office/powerpoint/2010/main" val="31422594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C0304-0F96-7F48-B85B-107A699F048A}"/>
              </a:ext>
            </a:extLst>
          </p:cNvPr>
          <p:cNvSpPr>
            <a:spLocks noGrp="1"/>
          </p:cNvSpPr>
          <p:nvPr>
            <p:ph type="title"/>
          </p:nvPr>
        </p:nvSpPr>
        <p:spPr>
          <a:xfrm>
            <a:off x="697005" y="159221"/>
            <a:ext cx="10797988" cy="1325563"/>
          </a:xfrm>
        </p:spPr>
        <p:txBody>
          <a:bodyPr/>
          <a:lstStyle/>
          <a:p>
            <a:pPr algn="ctr"/>
            <a:r>
              <a:rPr lang="en-US" dirty="0"/>
              <a:t>Channels</a:t>
            </a:r>
          </a:p>
        </p:txBody>
      </p:sp>
      <p:sp>
        <p:nvSpPr>
          <p:cNvPr id="3" name="TextBox 2">
            <a:extLst>
              <a:ext uri="{FF2B5EF4-FFF2-40B4-BE49-F238E27FC236}">
                <a16:creationId xmlns:a16="http://schemas.microsoft.com/office/drawing/2014/main" id="{040A3169-68E8-DA48-AC4E-BFFEE7A842E0}"/>
              </a:ext>
            </a:extLst>
          </p:cNvPr>
          <p:cNvSpPr txBox="1"/>
          <p:nvPr/>
        </p:nvSpPr>
        <p:spPr>
          <a:xfrm>
            <a:off x="5596935" y="2144469"/>
            <a:ext cx="6624736" cy="2923877"/>
          </a:xfrm>
          <a:prstGeom prst="rect">
            <a:avLst/>
          </a:prstGeom>
          <a:noFill/>
        </p:spPr>
        <p:txBody>
          <a:bodyPr wrap="square" rtlCol="0">
            <a:spAutoFit/>
          </a:bodyPr>
          <a:lstStyle/>
          <a:p>
            <a:pPr lvl="0"/>
            <a:r>
              <a:rPr lang="en-US" sz="2000" b="1" dirty="0">
                <a:latin typeface="Noto Sans" panose="020B0502040504020204" pitchFamily="34" charset="0"/>
                <a:ea typeface="Noto Sans" panose="020B0502040504020204" pitchFamily="34" charset="0"/>
                <a:cs typeface="Noto Sans" panose="020B0502040504020204" pitchFamily="34" charset="0"/>
              </a:rPr>
              <a:t>Primary channels</a:t>
            </a:r>
          </a:p>
          <a:p>
            <a:pPr marL="342900" lvl="0" indent="-342900">
              <a:buFont typeface="Arial" panose="020B0604020202020204" pitchFamily="34" charset="0"/>
              <a:buChar char="•"/>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Managers across the organization!</a:t>
            </a:r>
          </a:p>
          <a:p>
            <a:pPr marL="342900" indent="-342900">
              <a:buFont typeface="Arial" panose="020B0604020202020204" pitchFamily="34" charset="0"/>
              <a:buChar char="•"/>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Idea Management </a:t>
            </a:r>
            <a:r>
              <a:rPr lang="en-US" sz="1600" dirty="0">
                <a:solidFill>
                  <a:schemeClr val="tx2"/>
                </a:solidFill>
                <a:latin typeface="Noto Sans" panose="020B0502040504020204" pitchFamily="34" charset="0"/>
                <a:ea typeface="Noto Sans" panose="020B0502040504020204" pitchFamily="34" charset="0"/>
                <a:cs typeface="Noto Sans" panose="020B0502040504020204" pitchFamily="34" charset="0"/>
              </a:rPr>
              <a:t>platform, such as Viima</a:t>
            </a:r>
            <a:endPar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endParaRPr>
          </a:p>
          <a:p>
            <a:pPr marL="342900" lvl="0" indent="-342900">
              <a:buFont typeface="Arial" panose="020B0604020202020204" pitchFamily="34" charset="0"/>
              <a:buChar char="•"/>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Internal Chat </a:t>
            </a:r>
            <a:r>
              <a:rPr lang="en-US" sz="1600" dirty="0">
                <a:solidFill>
                  <a:schemeClr val="tx2"/>
                </a:solidFill>
                <a:latin typeface="Noto Sans" panose="020B0502040504020204" pitchFamily="34" charset="0"/>
                <a:ea typeface="Noto Sans" panose="020B0502040504020204" pitchFamily="34" charset="0"/>
                <a:cs typeface="Noto Sans" panose="020B0502040504020204" pitchFamily="34" charset="0"/>
              </a:rPr>
              <a:t>tools like MS Teams and Slack</a:t>
            </a:r>
          </a:p>
          <a:p>
            <a:pPr marL="342900" indent="-342900">
              <a:buFont typeface="Arial" panose="020B0604020202020204" pitchFamily="34" charset="0"/>
              <a:buChar char="•"/>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Email</a:t>
            </a:r>
            <a:endParaRPr lang="en-US" sz="1600" dirty="0">
              <a:solidFill>
                <a:schemeClr val="tx2"/>
              </a:solidFill>
              <a:latin typeface="Noto Sans" panose="020B0502040504020204" pitchFamily="34" charset="0"/>
              <a:ea typeface="Noto Sans" panose="020B0502040504020204" pitchFamily="34" charset="0"/>
              <a:cs typeface="Noto Sans" panose="020B0502040504020204" pitchFamily="34" charset="0"/>
            </a:endParaRPr>
          </a:p>
          <a:p>
            <a:pPr marL="342900" lvl="0" indent="-342900">
              <a:buFont typeface="Arial" panose="020B0604020202020204" pitchFamily="34" charset="0"/>
              <a:buChar char="•"/>
            </a:pPr>
            <a:endParaRPr lang="en-US" dirty="0">
              <a:solidFill>
                <a:schemeClr val="tx2"/>
              </a:solidFill>
              <a:latin typeface="Noto Sans" panose="020B0502040504020204" pitchFamily="34" charset="0"/>
              <a:ea typeface="Noto Sans" panose="020B0502040504020204" pitchFamily="34" charset="0"/>
              <a:cs typeface="Noto Sans" panose="020B0502040504020204" pitchFamily="34" charset="0"/>
            </a:endParaRPr>
          </a:p>
          <a:p>
            <a:pPr lvl="0"/>
            <a:r>
              <a:rPr lang="en-US" sz="2000" b="1" dirty="0">
                <a:latin typeface="Noto Sans" panose="020B0502040504020204" pitchFamily="34" charset="0"/>
                <a:ea typeface="Noto Sans" panose="020B0502040504020204" pitchFamily="34" charset="0"/>
                <a:cs typeface="Noto Sans" panose="020B0502040504020204" pitchFamily="34" charset="0"/>
              </a:rPr>
              <a:t>Additional channels</a:t>
            </a:r>
          </a:p>
          <a:p>
            <a:pPr marL="342900" lvl="0" indent="-342900">
              <a:buFont typeface="Arial" panose="020B0604020202020204" pitchFamily="34" charset="0"/>
              <a:buChar char="•"/>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Intranets</a:t>
            </a:r>
            <a:r>
              <a:rPr lang="en-US" sz="1600" dirty="0">
                <a:solidFill>
                  <a:schemeClr val="tx2"/>
                </a:solidFill>
                <a:latin typeface="Noto Sans" panose="020B0502040504020204" pitchFamily="34" charset="0"/>
                <a:ea typeface="Noto Sans" panose="020B0502040504020204" pitchFamily="34" charset="0"/>
                <a:cs typeface="Noto Sans" panose="020B0502040504020204" pitchFamily="34" charset="0"/>
              </a:rPr>
              <a:t> and internal social networking tools like </a:t>
            </a: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Yammer</a:t>
            </a:r>
          </a:p>
          <a:p>
            <a:pPr marL="342900" lvl="0" indent="-342900">
              <a:buFont typeface="Arial" panose="020B0604020202020204" pitchFamily="34" charset="0"/>
              <a:buChar char="•"/>
            </a:pP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1-on-1 channels </a:t>
            </a:r>
            <a:r>
              <a:rPr lang="en-US" sz="1600" dirty="0">
                <a:solidFill>
                  <a:schemeClr val="tx2"/>
                </a:solidFill>
                <a:latin typeface="Noto Sans" panose="020B0502040504020204" pitchFamily="34" charset="0"/>
                <a:ea typeface="Noto Sans" panose="020B0502040504020204" pitchFamily="34" charset="0"/>
                <a:cs typeface="Noto Sans" panose="020B0502040504020204" pitchFamily="34" charset="0"/>
              </a:rPr>
              <a:t>such as SMS and IMs</a:t>
            </a:r>
          </a:p>
          <a:p>
            <a:pPr marL="342900" lvl="0" indent="-342900">
              <a:buFont typeface="Arial" panose="020B0604020202020204" pitchFamily="34" charset="0"/>
              <a:buChar char="•"/>
            </a:pPr>
            <a:r>
              <a:rPr lang="en-US" sz="1600" dirty="0">
                <a:solidFill>
                  <a:schemeClr val="tx2"/>
                </a:solidFill>
                <a:latin typeface="Noto Sans" panose="020B0502040504020204" pitchFamily="34" charset="0"/>
                <a:ea typeface="Noto Sans" panose="020B0502040504020204" pitchFamily="34" charset="0"/>
                <a:cs typeface="Noto Sans" panose="020B0502040504020204" pitchFamily="34" charset="0"/>
              </a:rPr>
              <a:t>Flyers, posters, rollups etc. </a:t>
            </a:r>
            <a:r>
              <a:rPr lang="en-US" sz="1600" b="1" dirty="0">
                <a:solidFill>
                  <a:schemeClr val="tx2"/>
                </a:solidFill>
                <a:latin typeface="Noto Sans" panose="020B0502040504020204" pitchFamily="34" charset="0"/>
                <a:ea typeface="Noto Sans" panose="020B0502040504020204" pitchFamily="34" charset="0"/>
                <a:cs typeface="Noto Sans" panose="020B0502040504020204" pitchFamily="34" charset="0"/>
              </a:rPr>
              <a:t>physical collateral</a:t>
            </a:r>
          </a:p>
          <a:p>
            <a:pPr marL="342900" lvl="0" indent="-342900">
              <a:buFont typeface="Arial" panose="020B0604020202020204" pitchFamily="34" charset="0"/>
              <a:buChar char="•"/>
            </a:pPr>
            <a:endParaRPr lang="en-US" sz="1400" b="1" dirty="0">
              <a:solidFill>
                <a:schemeClr val="tx2"/>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 name="Rectangle 3">
            <a:extLst>
              <a:ext uri="{FF2B5EF4-FFF2-40B4-BE49-F238E27FC236}">
                <a16:creationId xmlns:a16="http://schemas.microsoft.com/office/drawing/2014/main" id="{69C4D408-7F7C-2049-BCF0-C2D3E1EAFA70}"/>
              </a:ext>
            </a:extLst>
          </p:cNvPr>
          <p:cNvSpPr/>
          <p:nvPr/>
        </p:nvSpPr>
        <p:spPr>
          <a:xfrm>
            <a:off x="407368" y="2636912"/>
            <a:ext cx="4629772" cy="1938992"/>
          </a:xfrm>
          <a:prstGeom prst="rect">
            <a:avLst/>
          </a:prstGeom>
        </p:spPr>
        <p:txBody>
          <a:bodyPr wrap="square">
            <a:spAutoFit/>
          </a:bodyPr>
          <a:lstStyle/>
          <a:p>
            <a:r>
              <a:rPr lang="en-US" sz="2000" b="1" i="1" dirty="0">
                <a:solidFill>
                  <a:schemeClr val="tx2"/>
                </a:solidFill>
                <a:latin typeface="Calibri" panose="020F0502020204030204" pitchFamily="34" charset="0"/>
                <a:ea typeface="Calibri" panose="020F0502020204030204" pitchFamily="34" charset="0"/>
                <a:cs typeface="Times New Roman" panose="02020603050405020304" pitchFamily="18" charset="0"/>
              </a:rPr>
              <a:t>Choose 2-3 primary communication channels and 1-3 additional channels, usually no more than 5 combined.</a:t>
            </a:r>
          </a:p>
          <a:p>
            <a:endParaRPr lang="en-US" sz="2000" b="1" i="1"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r>
              <a:rPr lang="en-US" sz="2000" b="1" i="1" dirty="0">
                <a:solidFill>
                  <a:schemeClr val="tx2"/>
                </a:solidFill>
                <a:latin typeface="Calibri" panose="020F0502020204030204" pitchFamily="34" charset="0"/>
                <a:ea typeface="Calibri" panose="020F0502020204030204" pitchFamily="34" charset="0"/>
                <a:cs typeface="Times New Roman" panose="02020603050405020304" pitchFamily="18" charset="0"/>
              </a:rPr>
              <a:t>Keep the core message the same but alter the format to suit each channel.</a:t>
            </a:r>
            <a:endParaRPr lang="en-FI" sz="20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06563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C0304-0F96-7F48-B85B-107A699F048A}"/>
              </a:ext>
            </a:extLst>
          </p:cNvPr>
          <p:cNvSpPr>
            <a:spLocks noGrp="1"/>
          </p:cNvSpPr>
          <p:nvPr>
            <p:ph type="title"/>
          </p:nvPr>
        </p:nvSpPr>
        <p:spPr>
          <a:xfrm>
            <a:off x="697005" y="159221"/>
            <a:ext cx="10797988" cy="1325563"/>
          </a:xfrm>
        </p:spPr>
        <p:txBody>
          <a:bodyPr/>
          <a:lstStyle/>
          <a:p>
            <a:pPr algn="ctr"/>
            <a:r>
              <a:rPr lang="en-US" dirty="0"/>
              <a:t>Formats</a:t>
            </a:r>
          </a:p>
        </p:txBody>
      </p:sp>
      <p:graphicFrame>
        <p:nvGraphicFramePr>
          <p:cNvPr id="6" name="Content Placeholder 5">
            <a:extLst>
              <a:ext uri="{FF2B5EF4-FFF2-40B4-BE49-F238E27FC236}">
                <a16:creationId xmlns:a16="http://schemas.microsoft.com/office/drawing/2014/main" id="{562D7205-939A-574B-AEF4-89B299C61D4C}"/>
              </a:ext>
            </a:extLst>
          </p:cNvPr>
          <p:cNvGraphicFramePr>
            <a:graphicFrameLocks noGrp="1"/>
          </p:cNvGraphicFramePr>
          <p:nvPr>
            <p:ph idx="1"/>
            <p:extLst>
              <p:ext uri="{D42A27DB-BD31-4B8C-83A1-F6EECF244321}">
                <p14:modId xmlns:p14="http://schemas.microsoft.com/office/powerpoint/2010/main" val="1143859250"/>
              </p:ext>
            </p:extLst>
          </p:nvPr>
        </p:nvGraphicFramePr>
        <p:xfrm>
          <a:off x="-2905000" y="1268760"/>
          <a:ext cx="12673408" cy="51032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36638473-801C-FC4C-81A7-B89CC97A0E82}"/>
              </a:ext>
            </a:extLst>
          </p:cNvPr>
          <p:cNvSpPr txBox="1"/>
          <p:nvPr/>
        </p:nvSpPr>
        <p:spPr>
          <a:xfrm>
            <a:off x="7176120" y="2666235"/>
            <a:ext cx="4896544" cy="2308324"/>
          </a:xfrm>
          <a:prstGeom prst="rect">
            <a:avLst/>
          </a:prstGeom>
          <a:noFill/>
        </p:spPr>
        <p:txBody>
          <a:bodyPr wrap="square" rtlCol="0">
            <a:spAutoFit/>
          </a:bodyPr>
          <a:lstStyle/>
          <a:p>
            <a:r>
              <a:rPr lang="en-US" b="1" dirty="0">
                <a:solidFill>
                  <a:schemeClr val="tx2"/>
                </a:solidFill>
              </a:rPr>
              <a:t>Text &amp; 1-to-1 should always be there, video and visuals work to complement them. Each format has their own strengths. </a:t>
            </a:r>
            <a:br>
              <a:rPr lang="en-US" b="1" dirty="0">
                <a:solidFill>
                  <a:schemeClr val="tx2"/>
                </a:solidFill>
              </a:rPr>
            </a:br>
            <a:endParaRPr lang="en-US" b="1" dirty="0">
              <a:solidFill>
                <a:schemeClr val="tx2"/>
              </a:solidFill>
            </a:endParaRPr>
          </a:p>
          <a:p>
            <a:r>
              <a:rPr lang="en-US" b="1" dirty="0">
                <a:solidFill>
                  <a:schemeClr val="tx2"/>
                </a:solidFill>
              </a:rPr>
              <a:t>Use a mix that is appropriate for your </a:t>
            </a:r>
            <a:br>
              <a:rPr lang="en-US" b="1" dirty="0">
                <a:solidFill>
                  <a:schemeClr val="tx2"/>
                </a:solidFill>
              </a:rPr>
            </a:br>
            <a:r>
              <a:rPr lang="en-US" b="1" dirty="0">
                <a:solidFill>
                  <a:schemeClr val="tx2"/>
                </a:solidFill>
              </a:rPr>
              <a:t>audience and your channels.</a:t>
            </a:r>
          </a:p>
          <a:p>
            <a:endParaRPr lang="en-US" b="1" dirty="0">
              <a:solidFill>
                <a:schemeClr val="tx2"/>
              </a:solidFill>
            </a:endParaRPr>
          </a:p>
        </p:txBody>
      </p:sp>
    </p:spTree>
    <p:extLst>
      <p:ext uri="{BB962C8B-B14F-4D97-AF65-F5344CB8AC3E}">
        <p14:creationId xmlns:p14="http://schemas.microsoft.com/office/powerpoint/2010/main" val="504864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C0304-0F96-7F48-B85B-107A699F048A}"/>
              </a:ext>
            </a:extLst>
          </p:cNvPr>
          <p:cNvSpPr>
            <a:spLocks noGrp="1"/>
          </p:cNvSpPr>
          <p:nvPr>
            <p:ph type="title"/>
          </p:nvPr>
        </p:nvSpPr>
        <p:spPr>
          <a:xfrm>
            <a:off x="697005" y="159221"/>
            <a:ext cx="10797988" cy="1325563"/>
          </a:xfrm>
        </p:spPr>
        <p:txBody>
          <a:bodyPr/>
          <a:lstStyle/>
          <a:p>
            <a:pPr algn="ctr"/>
            <a:r>
              <a:rPr lang="en-US" dirty="0"/>
              <a:t>Frequency</a:t>
            </a:r>
          </a:p>
        </p:txBody>
      </p:sp>
      <p:sp>
        <p:nvSpPr>
          <p:cNvPr id="3" name="TextBox 2">
            <a:extLst>
              <a:ext uri="{FF2B5EF4-FFF2-40B4-BE49-F238E27FC236}">
                <a16:creationId xmlns:a16="http://schemas.microsoft.com/office/drawing/2014/main" id="{040A3169-68E8-DA48-AC4E-BFFEE7A842E0}"/>
              </a:ext>
            </a:extLst>
          </p:cNvPr>
          <p:cNvSpPr txBox="1"/>
          <p:nvPr/>
        </p:nvSpPr>
        <p:spPr>
          <a:xfrm>
            <a:off x="5447928" y="1620466"/>
            <a:ext cx="6624736" cy="4431983"/>
          </a:xfrm>
          <a:prstGeom prst="rect">
            <a:avLst/>
          </a:prstGeom>
          <a:solidFill>
            <a:schemeClr val="bg1"/>
          </a:solidFill>
        </p:spPr>
        <p:txBody>
          <a:bodyPr wrap="square" rtlCol="0">
            <a:spAutoFit/>
          </a:bodyPr>
          <a:lstStyle/>
          <a:p>
            <a:r>
              <a:rPr lang="en-US" sz="2000" b="1" dirty="0"/>
              <a:t>Things you always need to do:</a:t>
            </a:r>
            <a:endParaRPr lang="en-FI" sz="2000" dirty="0"/>
          </a:p>
          <a:p>
            <a:pPr marL="285750" lvl="0" indent="-285750">
              <a:buFont typeface="Arial" panose="020B0604020202020204" pitchFamily="34" charset="0"/>
              <a:buChar char="•"/>
            </a:pPr>
            <a:r>
              <a:rPr lang="en-US" sz="1600" dirty="0">
                <a:solidFill>
                  <a:schemeClr val="tx2"/>
                </a:solidFill>
              </a:rPr>
              <a:t>Communicate the launch of the program/campaign</a:t>
            </a:r>
            <a:endParaRPr lang="en-FI" sz="1600" dirty="0">
              <a:solidFill>
                <a:schemeClr val="tx2"/>
              </a:solidFill>
            </a:endParaRPr>
          </a:p>
          <a:p>
            <a:pPr marL="285750" lvl="0" indent="-285750">
              <a:buFont typeface="Arial" panose="020B0604020202020204" pitchFamily="34" charset="0"/>
              <a:buChar char="•"/>
            </a:pPr>
            <a:r>
              <a:rPr lang="en-US" sz="1600" dirty="0">
                <a:solidFill>
                  <a:schemeClr val="tx2"/>
                </a:solidFill>
              </a:rPr>
              <a:t>Communicate the end of a campaign</a:t>
            </a:r>
            <a:endParaRPr lang="en-FI" sz="1600" dirty="0">
              <a:solidFill>
                <a:schemeClr val="tx2"/>
              </a:solidFill>
            </a:endParaRPr>
          </a:p>
          <a:p>
            <a:pPr marL="285750" lvl="0" indent="-285750">
              <a:buFont typeface="Arial" panose="020B0604020202020204" pitchFamily="34" charset="0"/>
              <a:buChar char="•"/>
            </a:pPr>
            <a:r>
              <a:rPr lang="en-US" sz="1600" dirty="0">
                <a:solidFill>
                  <a:schemeClr val="tx2"/>
                </a:solidFill>
              </a:rPr>
              <a:t>Communicate when the program changes or the campaign moves to the next stage</a:t>
            </a:r>
            <a:endParaRPr lang="en-FI" sz="1600" dirty="0">
              <a:solidFill>
                <a:schemeClr val="tx2"/>
              </a:solidFill>
            </a:endParaRPr>
          </a:p>
          <a:p>
            <a:pPr marL="285750" lvl="0" indent="-285750">
              <a:buFont typeface="Arial" panose="020B0604020202020204" pitchFamily="34" charset="0"/>
              <a:buChar char="•"/>
            </a:pPr>
            <a:r>
              <a:rPr lang="en-US" sz="1600" dirty="0">
                <a:solidFill>
                  <a:schemeClr val="tx2"/>
                </a:solidFill>
              </a:rPr>
              <a:t>Active communication &amp; facilitation during idea development to help refine ideas and challenge participant’s thinking</a:t>
            </a:r>
            <a:endParaRPr lang="en-FI" sz="1600" dirty="0">
              <a:solidFill>
                <a:schemeClr val="tx2"/>
              </a:solidFill>
            </a:endParaRPr>
          </a:p>
          <a:p>
            <a:pPr marL="285750" lvl="0" indent="-285750">
              <a:buFont typeface="Arial" panose="020B0604020202020204" pitchFamily="34" charset="0"/>
              <a:buChar char="•"/>
            </a:pPr>
            <a:r>
              <a:rPr lang="en-US" sz="1600" dirty="0">
                <a:solidFill>
                  <a:schemeClr val="tx2"/>
                </a:solidFill>
              </a:rPr>
              <a:t>Active communication regarding decisions being made and the rationale behind them</a:t>
            </a:r>
            <a:endParaRPr lang="en-FI" sz="1600" dirty="0">
              <a:solidFill>
                <a:schemeClr val="tx2"/>
              </a:solidFill>
            </a:endParaRPr>
          </a:p>
          <a:p>
            <a:r>
              <a:rPr lang="en-US" dirty="0"/>
              <a:t> </a:t>
            </a:r>
            <a:endParaRPr lang="en-FI" dirty="0"/>
          </a:p>
          <a:p>
            <a:r>
              <a:rPr lang="en-US" sz="2000" b="1" dirty="0"/>
              <a:t>Things that are usually good to do:</a:t>
            </a:r>
            <a:endParaRPr lang="en-FI" sz="2000" dirty="0"/>
          </a:p>
          <a:p>
            <a:pPr marL="285750" lvl="0" indent="-285750">
              <a:buFont typeface="Arial" panose="020B0604020202020204" pitchFamily="34" charset="0"/>
              <a:buChar char="•"/>
            </a:pPr>
            <a:r>
              <a:rPr lang="en-US" sz="1600" dirty="0">
                <a:solidFill>
                  <a:schemeClr val="tx2"/>
                </a:solidFill>
              </a:rPr>
              <a:t>Heads-up communication a couple of days before launch</a:t>
            </a:r>
            <a:endParaRPr lang="en-FI" sz="1600" dirty="0">
              <a:solidFill>
                <a:schemeClr val="tx2"/>
              </a:solidFill>
            </a:endParaRPr>
          </a:p>
          <a:p>
            <a:pPr marL="285750" lvl="0" indent="-285750">
              <a:buFont typeface="Arial" panose="020B0604020202020204" pitchFamily="34" charset="0"/>
              <a:buChar char="•"/>
            </a:pPr>
            <a:r>
              <a:rPr lang="en-US" sz="1600" dirty="0">
                <a:solidFill>
                  <a:schemeClr val="tx2"/>
                </a:solidFill>
              </a:rPr>
              <a:t>Reminders a couple of days before the end of a campaign or each deadline within it</a:t>
            </a:r>
            <a:endParaRPr lang="en-FI" sz="1600" dirty="0">
              <a:solidFill>
                <a:schemeClr val="tx2"/>
              </a:solidFill>
            </a:endParaRPr>
          </a:p>
          <a:p>
            <a:pPr marL="285750" lvl="0" indent="-285750">
              <a:buFont typeface="Arial" panose="020B0604020202020204" pitchFamily="34" charset="0"/>
              <a:buChar char="•"/>
            </a:pPr>
            <a:r>
              <a:rPr lang="en-US" sz="1600" dirty="0">
                <a:solidFill>
                  <a:schemeClr val="tx2"/>
                </a:solidFill>
              </a:rPr>
              <a:t>Periodic reminders for participants (e.g. weekly). This is especially important for continuous processes and longer campaigns.</a:t>
            </a:r>
            <a:endParaRPr lang="en-FI" sz="1600" dirty="0">
              <a:solidFill>
                <a:schemeClr val="tx2"/>
              </a:solidFill>
            </a:endParaRPr>
          </a:p>
        </p:txBody>
      </p:sp>
      <p:sp>
        <p:nvSpPr>
          <p:cNvPr id="4" name="Rectangle 3">
            <a:extLst>
              <a:ext uri="{FF2B5EF4-FFF2-40B4-BE49-F238E27FC236}">
                <a16:creationId xmlns:a16="http://schemas.microsoft.com/office/drawing/2014/main" id="{69C4D408-7F7C-2049-BCF0-C2D3E1EAFA70}"/>
              </a:ext>
            </a:extLst>
          </p:cNvPr>
          <p:cNvSpPr/>
          <p:nvPr/>
        </p:nvSpPr>
        <p:spPr>
          <a:xfrm>
            <a:off x="335360" y="2211159"/>
            <a:ext cx="4629772" cy="2862322"/>
          </a:xfrm>
          <a:prstGeom prst="rect">
            <a:avLst/>
          </a:prstGeom>
        </p:spPr>
        <p:txBody>
          <a:bodyPr wrap="square">
            <a:spAutoFit/>
          </a:bodyPr>
          <a:lstStyle/>
          <a:p>
            <a:r>
              <a:rPr lang="en-US" b="1" dirty="0">
                <a:solidFill>
                  <a:schemeClr val="tx2"/>
                </a:solidFill>
              </a:rPr>
              <a:t>You will, on average, need to repeat your message 3-20 times before people start to remember and internalize it, let alone take action.</a:t>
            </a:r>
          </a:p>
          <a:p>
            <a:endParaRPr lang="en-US" b="1" dirty="0">
              <a:solidFill>
                <a:schemeClr val="tx2"/>
              </a:solidFill>
            </a:endParaRPr>
          </a:p>
          <a:p>
            <a:r>
              <a:rPr lang="en-US" b="1" dirty="0">
                <a:solidFill>
                  <a:schemeClr val="tx2"/>
                </a:solidFill>
              </a:rPr>
              <a:t>Regardless of campaign length, similar amounts of communication is required. Thus, shorter ones are much more intense and usually require dedicated resources.</a:t>
            </a:r>
            <a:endParaRPr lang="en-FI" b="1" dirty="0">
              <a:solidFill>
                <a:schemeClr val="tx2"/>
              </a:solidFill>
            </a:endParaRPr>
          </a:p>
        </p:txBody>
      </p:sp>
    </p:spTree>
    <p:extLst>
      <p:ext uri="{BB962C8B-B14F-4D97-AF65-F5344CB8AC3E}">
        <p14:creationId xmlns:p14="http://schemas.microsoft.com/office/powerpoint/2010/main" val="4189866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1C755-958F-B54A-8068-52E468D88936}"/>
              </a:ext>
            </a:extLst>
          </p:cNvPr>
          <p:cNvSpPr>
            <a:spLocks noGrp="1"/>
          </p:cNvSpPr>
          <p:nvPr>
            <p:ph type="body" sz="quarter" idx="10"/>
          </p:nvPr>
        </p:nvSpPr>
        <p:spPr/>
        <p:txBody>
          <a:bodyPr/>
          <a:lstStyle/>
          <a:p>
            <a:r>
              <a:rPr lang="en-US" dirty="0"/>
              <a:t>TOOLS &amp; TEMPLATES</a:t>
            </a:r>
          </a:p>
        </p:txBody>
      </p:sp>
    </p:spTree>
    <p:extLst>
      <p:ext uri="{BB962C8B-B14F-4D97-AF65-F5344CB8AC3E}">
        <p14:creationId xmlns:p14="http://schemas.microsoft.com/office/powerpoint/2010/main" val="22191992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0C148B2-A71D-A84C-B206-FE59745ABBC6}"/>
              </a:ext>
            </a:extLst>
          </p:cNvPr>
          <p:cNvSpPr>
            <a:spLocks noGrp="1"/>
          </p:cNvSpPr>
          <p:nvPr>
            <p:ph type="title"/>
          </p:nvPr>
        </p:nvSpPr>
        <p:spPr>
          <a:xfrm>
            <a:off x="407368" y="400558"/>
            <a:ext cx="6938421" cy="1325563"/>
          </a:xfrm>
        </p:spPr>
        <p:txBody>
          <a:bodyPr/>
          <a:lstStyle/>
          <a:p>
            <a:r>
              <a:rPr lang="en-US" dirty="0"/>
              <a:t>The Innovation Program Canvas</a:t>
            </a:r>
          </a:p>
        </p:txBody>
      </p:sp>
      <p:sp>
        <p:nvSpPr>
          <p:cNvPr id="9" name="Content Placeholder 8">
            <a:extLst>
              <a:ext uri="{FF2B5EF4-FFF2-40B4-BE49-F238E27FC236}">
                <a16:creationId xmlns:a16="http://schemas.microsoft.com/office/drawing/2014/main" id="{896A7DC5-340D-244A-A430-4AD7B1C37262}"/>
              </a:ext>
            </a:extLst>
          </p:cNvPr>
          <p:cNvSpPr>
            <a:spLocks noGrp="1"/>
          </p:cNvSpPr>
          <p:nvPr>
            <p:ph idx="1"/>
          </p:nvPr>
        </p:nvSpPr>
        <p:spPr>
          <a:xfrm>
            <a:off x="407368" y="1726121"/>
            <a:ext cx="6696744" cy="4348375"/>
          </a:xfrm>
        </p:spPr>
        <p:txBody>
          <a:bodyPr>
            <a:normAutofit/>
          </a:bodyPr>
          <a:lstStyle/>
          <a:p>
            <a:r>
              <a:rPr lang="en-US" sz="2000" dirty="0"/>
              <a:t>The first step in planning the communication about your innovation program is to get clarity on the big picture of the program.</a:t>
            </a:r>
          </a:p>
          <a:p>
            <a:r>
              <a:rPr lang="en-US" sz="2000" dirty="0"/>
              <a:t>To help with this, we’ve created The Innovation Program Canvas. A PDF version can be found from this toolkit.</a:t>
            </a:r>
          </a:p>
          <a:p>
            <a:r>
              <a:rPr lang="en-US" sz="2000" dirty="0"/>
              <a:t>Fill in the canvas and make sure your team is aligned on these matters before you move forward in creating the communication plan. </a:t>
            </a:r>
          </a:p>
          <a:p>
            <a:r>
              <a:rPr lang="en-US" sz="2000" dirty="0"/>
              <a:t>Misalignment here are likely to lead to challenges down the road.</a:t>
            </a:r>
          </a:p>
        </p:txBody>
      </p:sp>
      <p:pic>
        <p:nvPicPr>
          <p:cNvPr id="11" name="Picture 10">
            <a:extLst>
              <a:ext uri="{FF2B5EF4-FFF2-40B4-BE49-F238E27FC236}">
                <a16:creationId xmlns:a16="http://schemas.microsoft.com/office/drawing/2014/main" id="{86517E10-2322-D44D-AA6D-A6A7FF3C5FE1}"/>
              </a:ext>
            </a:extLst>
          </p:cNvPr>
          <p:cNvPicPr>
            <a:picLocks noChangeAspect="1"/>
          </p:cNvPicPr>
          <p:nvPr/>
        </p:nvPicPr>
        <p:blipFill>
          <a:blip r:embed="rId3"/>
          <a:stretch>
            <a:fillRect/>
          </a:stretch>
        </p:blipFill>
        <p:spPr>
          <a:xfrm>
            <a:off x="7345789" y="0"/>
            <a:ext cx="4846211" cy="6858000"/>
          </a:xfrm>
          <a:prstGeom prst="rect">
            <a:avLst/>
          </a:prstGeom>
        </p:spPr>
      </p:pic>
    </p:spTree>
    <p:extLst>
      <p:ext uri="{BB962C8B-B14F-4D97-AF65-F5344CB8AC3E}">
        <p14:creationId xmlns:p14="http://schemas.microsoft.com/office/powerpoint/2010/main" val="547088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D12F4D9-D84B-C847-9A91-137784FB42D8}"/>
              </a:ext>
            </a:extLst>
          </p:cNvPr>
          <p:cNvSpPr txBox="1"/>
          <p:nvPr/>
        </p:nvSpPr>
        <p:spPr>
          <a:xfrm>
            <a:off x="407368" y="1412776"/>
            <a:ext cx="3600400" cy="5078313"/>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tx2"/>
                </a:solidFill>
              </a:rPr>
              <a:t>Next, fill in this template for your communication plan</a:t>
            </a:r>
          </a:p>
          <a:p>
            <a:pPr marL="285750" indent="-285750">
              <a:buFont typeface="Arial" panose="020B0604020202020204" pitchFamily="34" charset="0"/>
              <a:buChar char="•"/>
            </a:pPr>
            <a:r>
              <a:rPr lang="en-US" dirty="0">
                <a:solidFill>
                  <a:schemeClr val="tx2"/>
                </a:solidFill>
              </a:rPr>
              <a:t>You can use our best practices as a foundation, but make sure to tailor it to your specific needs</a:t>
            </a:r>
          </a:p>
          <a:p>
            <a:pPr marL="285750" indent="-285750">
              <a:buFont typeface="Arial" panose="020B0604020202020204" pitchFamily="34" charset="0"/>
              <a:buChar char="•"/>
            </a:pPr>
            <a:r>
              <a:rPr lang="en-US" b="1" dirty="0">
                <a:solidFill>
                  <a:schemeClr val="tx2"/>
                </a:solidFill>
              </a:rPr>
              <a:t>Keep the target audience of your communications in mind for each of the sections!</a:t>
            </a:r>
            <a:endParaRPr lang="en-US" dirty="0">
              <a:solidFill>
                <a:schemeClr val="tx2"/>
              </a:solidFill>
            </a:endParaRPr>
          </a:p>
          <a:p>
            <a:pPr marL="285750" indent="-285750">
              <a:buFont typeface="Arial" panose="020B0604020202020204" pitchFamily="34" charset="0"/>
              <a:buChar char="•"/>
            </a:pPr>
            <a:r>
              <a:rPr lang="en-US" dirty="0">
                <a:solidFill>
                  <a:schemeClr val="tx2"/>
                </a:solidFill>
              </a:rPr>
              <a:t>You don’t have to fill in all the details, but be detailed enough to make the plan actionable</a:t>
            </a:r>
          </a:p>
          <a:p>
            <a:pPr marL="285750" indent="-285750">
              <a:buFont typeface="Arial" panose="020B0604020202020204" pitchFamily="34" charset="0"/>
              <a:buChar char="•"/>
            </a:pPr>
            <a:r>
              <a:rPr lang="en-US" b="1" dirty="0">
                <a:solidFill>
                  <a:schemeClr val="tx2"/>
                </a:solidFill>
              </a:rPr>
              <a:t>Make sure to test the plan, especially the messaging, with a smaller audience before launch!</a:t>
            </a:r>
          </a:p>
        </p:txBody>
      </p:sp>
      <p:sp>
        <p:nvSpPr>
          <p:cNvPr id="11" name="TextBox 10">
            <a:extLst>
              <a:ext uri="{FF2B5EF4-FFF2-40B4-BE49-F238E27FC236}">
                <a16:creationId xmlns:a16="http://schemas.microsoft.com/office/drawing/2014/main" id="{641203F1-2C56-1244-85D2-9221DA59E898}"/>
              </a:ext>
            </a:extLst>
          </p:cNvPr>
          <p:cNvSpPr txBox="1"/>
          <p:nvPr/>
        </p:nvSpPr>
        <p:spPr>
          <a:xfrm>
            <a:off x="407368" y="332656"/>
            <a:ext cx="6046848" cy="523220"/>
          </a:xfrm>
          <a:prstGeom prst="rect">
            <a:avLst/>
          </a:prstGeom>
          <a:noFill/>
        </p:spPr>
        <p:txBody>
          <a:bodyPr wrap="none" rtlCol="0">
            <a:spAutoFit/>
          </a:bodyPr>
          <a:lstStyle/>
          <a:p>
            <a:r>
              <a:rPr lang="en-US" sz="2800" b="1" dirty="0"/>
              <a:t>The Communication Plan Canvas</a:t>
            </a:r>
          </a:p>
        </p:txBody>
      </p:sp>
      <p:pic>
        <p:nvPicPr>
          <p:cNvPr id="13" name="Picture 12">
            <a:extLst>
              <a:ext uri="{FF2B5EF4-FFF2-40B4-BE49-F238E27FC236}">
                <a16:creationId xmlns:a16="http://schemas.microsoft.com/office/drawing/2014/main" id="{C917BF4C-D912-434D-A20E-966E67B2780F}"/>
              </a:ext>
            </a:extLst>
          </p:cNvPr>
          <p:cNvPicPr>
            <a:picLocks noChangeAspect="1"/>
          </p:cNvPicPr>
          <p:nvPr/>
        </p:nvPicPr>
        <p:blipFill>
          <a:blip r:embed="rId3"/>
          <a:stretch>
            <a:fillRect/>
          </a:stretch>
        </p:blipFill>
        <p:spPr>
          <a:xfrm>
            <a:off x="4490128" y="1412776"/>
            <a:ext cx="7701872" cy="5445224"/>
          </a:xfrm>
          <a:prstGeom prst="rect">
            <a:avLst/>
          </a:prstGeom>
        </p:spPr>
      </p:pic>
    </p:spTree>
    <p:extLst>
      <p:ext uri="{BB962C8B-B14F-4D97-AF65-F5344CB8AC3E}">
        <p14:creationId xmlns:p14="http://schemas.microsoft.com/office/powerpoint/2010/main" val="37540274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0C148B2-A71D-A84C-B206-FE59745ABBC6}"/>
              </a:ext>
            </a:extLst>
          </p:cNvPr>
          <p:cNvSpPr>
            <a:spLocks noGrp="1"/>
          </p:cNvSpPr>
          <p:nvPr>
            <p:ph type="title"/>
          </p:nvPr>
        </p:nvSpPr>
        <p:spPr/>
        <p:txBody>
          <a:bodyPr/>
          <a:lstStyle/>
          <a:p>
            <a:r>
              <a:rPr lang="en-US" dirty="0"/>
              <a:t>Communication Plan Timeline</a:t>
            </a:r>
          </a:p>
        </p:txBody>
      </p:sp>
      <p:grpSp>
        <p:nvGrpSpPr>
          <p:cNvPr id="4" name="Group 3">
            <a:extLst>
              <a:ext uri="{FF2B5EF4-FFF2-40B4-BE49-F238E27FC236}">
                <a16:creationId xmlns:a16="http://schemas.microsoft.com/office/drawing/2014/main" id="{0E327F16-1137-8D4F-A96E-25AC488CCE11}"/>
              </a:ext>
            </a:extLst>
          </p:cNvPr>
          <p:cNvGrpSpPr/>
          <p:nvPr/>
        </p:nvGrpSpPr>
        <p:grpSpPr>
          <a:xfrm>
            <a:off x="697006" y="1416530"/>
            <a:ext cx="11087626" cy="3722794"/>
            <a:chOff x="911424" y="1068495"/>
            <a:chExt cx="11087626" cy="3722794"/>
          </a:xfrm>
        </p:grpSpPr>
        <p:grpSp>
          <p:nvGrpSpPr>
            <p:cNvPr id="5" name="Group 4">
              <a:extLst>
                <a:ext uri="{FF2B5EF4-FFF2-40B4-BE49-F238E27FC236}">
                  <a16:creationId xmlns:a16="http://schemas.microsoft.com/office/drawing/2014/main" id="{EB5A0E41-4973-F84D-9570-D4A760E9CA02}"/>
                </a:ext>
              </a:extLst>
            </p:cNvPr>
            <p:cNvGrpSpPr/>
            <p:nvPr/>
          </p:nvGrpSpPr>
          <p:grpSpPr>
            <a:xfrm>
              <a:off x="911424" y="1068495"/>
              <a:ext cx="11087625" cy="3722794"/>
              <a:chOff x="1991544" y="1292749"/>
              <a:chExt cx="11087625" cy="3722794"/>
            </a:xfrm>
          </p:grpSpPr>
          <p:grpSp>
            <p:nvGrpSpPr>
              <p:cNvPr id="16" name="Group 15">
                <a:extLst>
                  <a:ext uri="{FF2B5EF4-FFF2-40B4-BE49-F238E27FC236}">
                    <a16:creationId xmlns:a16="http://schemas.microsoft.com/office/drawing/2014/main" id="{FBE30ECF-46DA-BB42-ACB8-D91476B07269}"/>
                  </a:ext>
                </a:extLst>
              </p:cNvPr>
              <p:cNvGrpSpPr/>
              <p:nvPr/>
            </p:nvGrpSpPr>
            <p:grpSpPr>
              <a:xfrm>
                <a:off x="2741756" y="2783295"/>
                <a:ext cx="10337413" cy="2232248"/>
                <a:chOff x="1301596" y="4221088"/>
                <a:chExt cx="10337413" cy="2232248"/>
              </a:xfrm>
            </p:grpSpPr>
            <p:grpSp>
              <p:nvGrpSpPr>
                <p:cNvPr id="19" name="Group 18">
                  <a:extLst>
                    <a:ext uri="{FF2B5EF4-FFF2-40B4-BE49-F238E27FC236}">
                      <a16:creationId xmlns:a16="http://schemas.microsoft.com/office/drawing/2014/main" id="{4DF7C439-B988-E94D-AC87-66BA422AA0BD}"/>
                    </a:ext>
                  </a:extLst>
                </p:cNvPr>
                <p:cNvGrpSpPr/>
                <p:nvPr/>
              </p:nvGrpSpPr>
              <p:grpSpPr>
                <a:xfrm>
                  <a:off x="1301596" y="4221088"/>
                  <a:ext cx="8613141" cy="1616301"/>
                  <a:chOff x="1445612" y="4751147"/>
                  <a:chExt cx="8613141" cy="1616301"/>
                </a:xfrm>
              </p:grpSpPr>
              <p:sp>
                <p:nvSpPr>
                  <p:cNvPr id="21" name="Pentagon 20">
                    <a:extLst>
                      <a:ext uri="{FF2B5EF4-FFF2-40B4-BE49-F238E27FC236}">
                        <a16:creationId xmlns:a16="http://schemas.microsoft.com/office/drawing/2014/main" id="{AA10FF40-6763-1A49-9FA8-262D48267F36}"/>
                      </a:ext>
                    </a:extLst>
                  </p:cNvPr>
                  <p:cNvSpPr/>
                  <p:nvPr/>
                </p:nvSpPr>
                <p:spPr>
                  <a:xfrm>
                    <a:off x="4169900" y="4751147"/>
                    <a:ext cx="1852486" cy="476946"/>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Alice</a:t>
                    </a:r>
                  </a:p>
                </p:txBody>
              </p:sp>
              <p:sp>
                <p:nvSpPr>
                  <p:cNvPr id="22" name="TextBox 21">
                    <a:extLst>
                      <a:ext uri="{FF2B5EF4-FFF2-40B4-BE49-F238E27FC236}">
                        <a16:creationId xmlns:a16="http://schemas.microsoft.com/office/drawing/2014/main" id="{BB5AEE65-8B4D-FC45-BFC5-6A5CE8ACF5B0}"/>
                      </a:ext>
                    </a:extLst>
                  </p:cNvPr>
                  <p:cNvSpPr txBox="1"/>
                  <p:nvPr/>
                </p:nvSpPr>
                <p:spPr>
                  <a:xfrm>
                    <a:off x="1445612" y="4786324"/>
                    <a:ext cx="2217274" cy="584775"/>
                  </a:xfrm>
                  <a:prstGeom prst="rect">
                    <a:avLst/>
                  </a:prstGeom>
                  <a:noFill/>
                </p:spPr>
                <p:txBody>
                  <a:bodyPr wrap="square" rtlCol="0">
                    <a:spAutoFit/>
                  </a:bodyPr>
                  <a:lstStyle/>
                  <a:p>
                    <a:r>
                      <a:rPr lang="en-US" b="1" dirty="0"/>
                      <a:t>Top-down comms</a:t>
                    </a:r>
                    <a:br>
                      <a:rPr lang="en-US" b="1" dirty="0"/>
                    </a:br>
                    <a:r>
                      <a:rPr lang="en-US" sz="1400" dirty="0">
                        <a:solidFill>
                          <a:schemeClr val="tx2"/>
                        </a:solidFill>
                      </a:rPr>
                      <a:t>(via email, Teams)</a:t>
                    </a:r>
                    <a:endParaRPr lang="en-US" dirty="0">
                      <a:solidFill>
                        <a:schemeClr val="tx2"/>
                      </a:solidFill>
                    </a:endParaRPr>
                  </a:p>
                </p:txBody>
              </p:sp>
              <p:sp>
                <p:nvSpPr>
                  <p:cNvPr id="23" name="Pentagon 22">
                    <a:extLst>
                      <a:ext uri="{FF2B5EF4-FFF2-40B4-BE49-F238E27FC236}">
                        <a16:creationId xmlns:a16="http://schemas.microsoft.com/office/drawing/2014/main" id="{F164C4D9-6014-254E-8807-948C99AFEBAA}"/>
                      </a:ext>
                    </a:extLst>
                  </p:cNvPr>
                  <p:cNvSpPr/>
                  <p:nvPr/>
                </p:nvSpPr>
                <p:spPr>
                  <a:xfrm>
                    <a:off x="5876764" y="5914766"/>
                    <a:ext cx="3385982" cy="452682"/>
                  </a:xfrm>
                  <a:prstGeom prst="homePlat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Team leads</a:t>
                    </a:r>
                  </a:p>
                </p:txBody>
              </p:sp>
              <p:sp>
                <p:nvSpPr>
                  <p:cNvPr id="24" name="Pentagon 23">
                    <a:extLst>
                      <a:ext uri="{FF2B5EF4-FFF2-40B4-BE49-F238E27FC236}">
                        <a16:creationId xmlns:a16="http://schemas.microsoft.com/office/drawing/2014/main" id="{31B9E076-0161-254C-AFB4-CB90849ADA28}"/>
                      </a:ext>
                    </a:extLst>
                  </p:cNvPr>
                  <p:cNvSpPr/>
                  <p:nvPr/>
                </p:nvSpPr>
                <p:spPr>
                  <a:xfrm>
                    <a:off x="4906261" y="5318049"/>
                    <a:ext cx="5152492" cy="45268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Bob</a:t>
                    </a:r>
                  </a:p>
                </p:txBody>
              </p:sp>
              <p:sp>
                <p:nvSpPr>
                  <p:cNvPr id="25" name="Pentagon 24">
                    <a:extLst>
                      <a:ext uri="{FF2B5EF4-FFF2-40B4-BE49-F238E27FC236}">
                        <a16:creationId xmlns:a16="http://schemas.microsoft.com/office/drawing/2014/main" id="{D39BAB0B-572D-7D4F-887A-814B17DA4467}"/>
                      </a:ext>
                    </a:extLst>
                  </p:cNvPr>
                  <p:cNvSpPr/>
                  <p:nvPr/>
                </p:nvSpPr>
                <p:spPr>
                  <a:xfrm>
                    <a:off x="6860339" y="4767968"/>
                    <a:ext cx="1116124" cy="40604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Alice</a:t>
                    </a:r>
                  </a:p>
                </p:txBody>
              </p:sp>
            </p:grpSp>
            <p:sp>
              <p:nvSpPr>
                <p:cNvPr id="20" name="TextBox 19">
                  <a:extLst>
                    <a:ext uri="{FF2B5EF4-FFF2-40B4-BE49-F238E27FC236}">
                      <a16:creationId xmlns:a16="http://schemas.microsoft.com/office/drawing/2014/main" id="{09DF189C-EB38-6C4F-A64B-FDBDD17DFD2C}"/>
                    </a:ext>
                  </a:extLst>
                </p:cNvPr>
                <p:cNvSpPr txBox="1"/>
                <p:nvPr/>
              </p:nvSpPr>
              <p:spPr>
                <a:xfrm>
                  <a:off x="3786012" y="6145559"/>
                  <a:ext cx="7852997" cy="307777"/>
                </a:xfrm>
                <a:prstGeom prst="rect">
                  <a:avLst/>
                </a:prstGeom>
                <a:noFill/>
              </p:spPr>
              <p:txBody>
                <a:bodyPr wrap="square" rtlCol="0">
                  <a:spAutoFit/>
                </a:bodyPr>
                <a:lstStyle/>
                <a:p>
                  <a:r>
                    <a:rPr lang="en-US" sz="1400" b="1" dirty="0">
                      <a:solidFill>
                        <a:schemeClr val="tx2"/>
                      </a:solidFill>
                    </a:rPr>
                    <a:t>9/21	10/21	11/21	12/21	01/22	02/22	03/22</a:t>
                  </a:r>
                </a:p>
              </p:txBody>
            </p:sp>
          </p:grpSp>
          <p:sp>
            <p:nvSpPr>
              <p:cNvPr id="17" name="TextBox 16">
                <a:extLst>
                  <a:ext uri="{FF2B5EF4-FFF2-40B4-BE49-F238E27FC236}">
                    <a16:creationId xmlns:a16="http://schemas.microsoft.com/office/drawing/2014/main" id="{F96760B5-F019-0E46-A5A2-EA47159D2549}"/>
                  </a:ext>
                </a:extLst>
              </p:cNvPr>
              <p:cNvSpPr txBox="1"/>
              <p:nvPr/>
            </p:nvSpPr>
            <p:spPr>
              <a:xfrm>
                <a:off x="1991544" y="1292749"/>
                <a:ext cx="5248553" cy="307777"/>
              </a:xfrm>
              <a:prstGeom prst="rect">
                <a:avLst/>
              </a:prstGeom>
              <a:noFill/>
            </p:spPr>
            <p:txBody>
              <a:bodyPr wrap="none" rtlCol="0">
                <a:spAutoFit/>
              </a:bodyPr>
              <a:lstStyle/>
              <a:p>
                <a:r>
                  <a:rPr lang="en-US" sz="1400" i="1" dirty="0">
                    <a:solidFill>
                      <a:schemeClr val="tx2"/>
                    </a:solidFill>
                  </a:rPr>
                  <a:t>Simplified example of an idea challenge for illustrative purposes</a:t>
                </a:r>
              </a:p>
            </p:txBody>
          </p:sp>
          <p:sp>
            <p:nvSpPr>
              <p:cNvPr id="18" name="Pentagon 17">
                <a:extLst>
                  <a:ext uri="{FF2B5EF4-FFF2-40B4-BE49-F238E27FC236}">
                    <a16:creationId xmlns:a16="http://schemas.microsoft.com/office/drawing/2014/main" id="{ED909DE5-1218-214C-95DA-6CF90AECE646}"/>
                  </a:ext>
                </a:extLst>
              </p:cNvPr>
              <p:cNvSpPr/>
              <p:nvPr/>
            </p:nvSpPr>
            <p:spPr>
              <a:xfrm>
                <a:off x="10024712" y="2818395"/>
                <a:ext cx="1116124" cy="40604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Alice</a:t>
                </a:r>
              </a:p>
            </p:txBody>
          </p:sp>
        </p:grpSp>
        <p:sp>
          <p:nvSpPr>
            <p:cNvPr id="6" name="Pentagon 5">
              <a:extLst>
                <a:ext uri="{FF2B5EF4-FFF2-40B4-BE49-F238E27FC236}">
                  <a16:creationId xmlns:a16="http://schemas.microsoft.com/office/drawing/2014/main" id="{30A23B14-2758-4144-8107-9AD4F3AF268B}"/>
                </a:ext>
              </a:extLst>
            </p:cNvPr>
            <p:cNvSpPr/>
            <p:nvPr/>
          </p:nvSpPr>
          <p:spPr>
            <a:xfrm>
              <a:off x="10882926" y="2556672"/>
              <a:ext cx="1116124" cy="40604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Bob</a:t>
              </a:r>
            </a:p>
          </p:txBody>
        </p:sp>
        <p:sp>
          <p:nvSpPr>
            <p:cNvPr id="7" name="Triangle 6">
              <a:extLst>
                <a:ext uri="{FF2B5EF4-FFF2-40B4-BE49-F238E27FC236}">
                  <a16:creationId xmlns:a16="http://schemas.microsoft.com/office/drawing/2014/main" id="{C2DD8216-8292-204A-88CA-7D25A1E381B6}"/>
                </a:ext>
              </a:extLst>
            </p:cNvPr>
            <p:cNvSpPr/>
            <p:nvPr/>
          </p:nvSpPr>
          <p:spPr>
            <a:xfrm rot="10800000">
              <a:off x="5970102" y="3231276"/>
              <a:ext cx="268308" cy="2313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5BA0A167-0C23-4D40-8230-FD5306D00755}"/>
                </a:ext>
              </a:extLst>
            </p:cNvPr>
            <p:cNvSpPr/>
            <p:nvPr/>
          </p:nvSpPr>
          <p:spPr>
            <a:xfrm rot="10800000">
              <a:off x="8953083" y="3252201"/>
              <a:ext cx="268308" cy="2313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1C9B8C3D-F9A4-9D41-A236-84A4F33B6EE4}"/>
                </a:ext>
              </a:extLst>
            </p:cNvPr>
            <p:cNvSpPr/>
            <p:nvPr/>
          </p:nvSpPr>
          <p:spPr>
            <a:xfrm rot="10800000">
              <a:off x="4015114" y="3810031"/>
              <a:ext cx="268308" cy="2313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a:extLst>
              <a:ext uri="{FF2B5EF4-FFF2-40B4-BE49-F238E27FC236}">
                <a16:creationId xmlns:a16="http://schemas.microsoft.com/office/drawing/2014/main" id="{AB19A554-3F18-164B-B609-D72D87AAB1BB}"/>
              </a:ext>
            </a:extLst>
          </p:cNvPr>
          <p:cNvSpPr txBox="1"/>
          <p:nvPr/>
        </p:nvSpPr>
        <p:spPr>
          <a:xfrm>
            <a:off x="1758201" y="3548440"/>
            <a:ext cx="1906291" cy="369332"/>
          </a:xfrm>
          <a:prstGeom prst="rect">
            <a:avLst/>
          </a:prstGeom>
          <a:noFill/>
        </p:spPr>
        <p:txBody>
          <a:bodyPr wrap="none" rtlCol="0">
            <a:spAutoFit/>
          </a:bodyPr>
          <a:lstStyle/>
          <a:p>
            <a:pPr algn="r"/>
            <a:r>
              <a:rPr lang="en-US" b="1" dirty="0"/>
              <a:t>Idea Challenge</a:t>
            </a:r>
          </a:p>
        </p:txBody>
      </p:sp>
      <p:sp>
        <p:nvSpPr>
          <p:cNvPr id="27" name="TextBox 26">
            <a:extLst>
              <a:ext uri="{FF2B5EF4-FFF2-40B4-BE49-F238E27FC236}">
                <a16:creationId xmlns:a16="http://schemas.microsoft.com/office/drawing/2014/main" id="{150A1501-2078-FE46-A70C-AAB09D88D596}"/>
              </a:ext>
            </a:extLst>
          </p:cNvPr>
          <p:cNvSpPr txBox="1"/>
          <p:nvPr/>
        </p:nvSpPr>
        <p:spPr>
          <a:xfrm>
            <a:off x="329925" y="4175109"/>
            <a:ext cx="3334567" cy="369332"/>
          </a:xfrm>
          <a:prstGeom prst="rect">
            <a:avLst/>
          </a:prstGeom>
          <a:noFill/>
        </p:spPr>
        <p:txBody>
          <a:bodyPr wrap="none" rtlCol="0">
            <a:spAutoFit/>
          </a:bodyPr>
          <a:lstStyle/>
          <a:p>
            <a:pPr algn="r"/>
            <a:r>
              <a:rPr lang="en-US" b="1" dirty="0"/>
              <a:t>Facilitation &amp; 1-to-1 comms</a:t>
            </a:r>
          </a:p>
        </p:txBody>
      </p:sp>
      <p:sp>
        <p:nvSpPr>
          <p:cNvPr id="28" name="TextBox 27">
            <a:extLst>
              <a:ext uri="{FF2B5EF4-FFF2-40B4-BE49-F238E27FC236}">
                <a16:creationId xmlns:a16="http://schemas.microsoft.com/office/drawing/2014/main" id="{0D798035-C9E3-B240-B351-0FF4885627D8}"/>
              </a:ext>
            </a:extLst>
          </p:cNvPr>
          <p:cNvSpPr txBox="1"/>
          <p:nvPr/>
        </p:nvSpPr>
        <p:spPr>
          <a:xfrm>
            <a:off x="10582058" y="2591103"/>
            <a:ext cx="1202573" cy="338554"/>
          </a:xfrm>
          <a:prstGeom prst="rect">
            <a:avLst/>
          </a:prstGeom>
          <a:noFill/>
        </p:spPr>
        <p:txBody>
          <a:bodyPr wrap="none" rtlCol="0">
            <a:spAutoFit/>
          </a:bodyPr>
          <a:lstStyle/>
          <a:p>
            <a:r>
              <a:rPr lang="en-US" sz="1600" dirty="0">
                <a:solidFill>
                  <a:schemeClr val="tx2"/>
                </a:solidFill>
              </a:rPr>
              <a:t>Next steps</a:t>
            </a:r>
          </a:p>
        </p:txBody>
      </p:sp>
      <p:sp>
        <p:nvSpPr>
          <p:cNvPr id="29" name="TextBox 28">
            <a:extLst>
              <a:ext uri="{FF2B5EF4-FFF2-40B4-BE49-F238E27FC236}">
                <a16:creationId xmlns:a16="http://schemas.microsoft.com/office/drawing/2014/main" id="{64A1802A-B91E-1647-85A4-ABF72D84BF82}"/>
              </a:ext>
            </a:extLst>
          </p:cNvPr>
          <p:cNvSpPr txBox="1"/>
          <p:nvPr/>
        </p:nvSpPr>
        <p:spPr>
          <a:xfrm>
            <a:off x="4171506" y="2580939"/>
            <a:ext cx="2127505" cy="338554"/>
          </a:xfrm>
          <a:prstGeom prst="rect">
            <a:avLst/>
          </a:prstGeom>
          <a:noFill/>
        </p:spPr>
        <p:txBody>
          <a:bodyPr wrap="none" rtlCol="0">
            <a:spAutoFit/>
          </a:bodyPr>
          <a:lstStyle/>
          <a:p>
            <a:r>
              <a:rPr lang="en-US" sz="1600" dirty="0">
                <a:solidFill>
                  <a:schemeClr val="tx2"/>
                </a:solidFill>
              </a:rPr>
              <a:t>Pre-launch &amp; launch</a:t>
            </a:r>
          </a:p>
        </p:txBody>
      </p:sp>
      <p:sp>
        <p:nvSpPr>
          <p:cNvPr id="30" name="TextBox 29">
            <a:extLst>
              <a:ext uri="{FF2B5EF4-FFF2-40B4-BE49-F238E27FC236}">
                <a16:creationId xmlns:a16="http://schemas.microsoft.com/office/drawing/2014/main" id="{2AFDF868-FDF3-8C40-B5D5-53D02E64087E}"/>
              </a:ext>
            </a:extLst>
          </p:cNvPr>
          <p:cNvSpPr txBox="1"/>
          <p:nvPr/>
        </p:nvSpPr>
        <p:spPr>
          <a:xfrm>
            <a:off x="6799022" y="2585343"/>
            <a:ext cx="1053494" cy="338554"/>
          </a:xfrm>
          <a:prstGeom prst="rect">
            <a:avLst/>
          </a:prstGeom>
          <a:noFill/>
        </p:spPr>
        <p:txBody>
          <a:bodyPr wrap="none" rtlCol="0">
            <a:spAutoFit/>
          </a:bodyPr>
          <a:lstStyle/>
          <a:p>
            <a:r>
              <a:rPr lang="en-US" sz="1600" dirty="0">
                <a:solidFill>
                  <a:schemeClr val="tx2"/>
                </a:solidFill>
              </a:rPr>
              <a:t>Midpoint</a:t>
            </a:r>
          </a:p>
        </p:txBody>
      </p:sp>
      <p:sp>
        <p:nvSpPr>
          <p:cNvPr id="31" name="TextBox 30">
            <a:extLst>
              <a:ext uri="{FF2B5EF4-FFF2-40B4-BE49-F238E27FC236}">
                <a16:creationId xmlns:a16="http://schemas.microsoft.com/office/drawing/2014/main" id="{56F3C756-0A7E-4544-BFF2-2536E2A27CD3}"/>
              </a:ext>
            </a:extLst>
          </p:cNvPr>
          <p:cNvSpPr txBox="1"/>
          <p:nvPr/>
        </p:nvSpPr>
        <p:spPr>
          <a:xfrm>
            <a:off x="8726176" y="2586390"/>
            <a:ext cx="1220206" cy="338554"/>
          </a:xfrm>
          <a:prstGeom prst="rect">
            <a:avLst/>
          </a:prstGeom>
          <a:noFill/>
        </p:spPr>
        <p:txBody>
          <a:bodyPr wrap="none" rtlCol="0">
            <a:spAutoFit/>
          </a:bodyPr>
          <a:lstStyle/>
          <a:p>
            <a:r>
              <a:rPr lang="en-US" sz="1600" dirty="0">
                <a:solidFill>
                  <a:schemeClr val="tx2"/>
                </a:solidFill>
              </a:rPr>
              <a:t>Final stage</a:t>
            </a:r>
          </a:p>
        </p:txBody>
      </p:sp>
    </p:spTree>
    <p:extLst>
      <p:ext uri="{BB962C8B-B14F-4D97-AF65-F5344CB8AC3E}">
        <p14:creationId xmlns:p14="http://schemas.microsoft.com/office/powerpoint/2010/main" val="1426723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1C755-958F-B54A-8068-52E468D88936}"/>
              </a:ext>
            </a:extLst>
          </p:cNvPr>
          <p:cNvSpPr>
            <a:spLocks noGrp="1"/>
          </p:cNvSpPr>
          <p:nvPr>
            <p:ph type="body" sz="quarter" idx="10"/>
          </p:nvPr>
        </p:nvSpPr>
        <p:spPr/>
        <p:txBody>
          <a:bodyPr/>
          <a:lstStyle/>
          <a:p>
            <a:r>
              <a:rPr lang="en-US" dirty="0"/>
              <a:t>EMAIL TEMPLATES</a:t>
            </a:r>
          </a:p>
        </p:txBody>
      </p:sp>
    </p:spTree>
    <p:extLst>
      <p:ext uri="{BB962C8B-B14F-4D97-AF65-F5344CB8AC3E}">
        <p14:creationId xmlns:p14="http://schemas.microsoft.com/office/powerpoint/2010/main" val="20509948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546852" y="8336"/>
            <a:ext cx="6120680" cy="1327735"/>
          </a:xfrm>
        </p:spPr>
        <p:txBody>
          <a:bodyPr>
            <a:normAutofit/>
          </a:bodyPr>
          <a:lstStyle/>
          <a:p>
            <a:r>
              <a:rPr lang="en-US" dirty="0"/>
              <a:t>Using these email templates</a:t>
            </a:r>
          </a:p>
        </p:txBody>
      </p:sp>
      <p:pic>
        <p:nvPicPr>
          <p:cNvPr id="9" name="Picture Placeholder 8">
            <a:extLst>
              <a:ext uri="{FF2B5EF4-FFF2-40B4-BE49-F238E27FC236}">
                <a16:creationId xmlns:a16="http://schemas.microsoft.com/office/drawing/2014/main" id="{C69DC85B-35C6-1146-97DD-3EB64124021E}"/>
              </a:ext>
            </a:extLst>
          </p:cNvPr>
          <p:cNvPicPr>
            <a:picLocks noGrp="1" noChangeAspect="1"/>
          </p:cNvPicPr>
          <p:nvPr>
            <p:ph type="pic" idx="1"/>
          </p:nvPr>
        </p:nvPicPr>
        <p:blipFill>
          <a:blip r:embed="rId2">
            <a:alphaModFix amt="50000"/>
          </a:blip>
          <a:srcRect t="6647" b="6647"/>
          <a:stretch>
            <a:fillRect/>
          </a:stretch>
        </p:blipFill>
        <p:spPr>
          <a:solidFill>
            <a:schemeClr val="bg1"/>
          </a:solidFill>
        </p:spPr>
      </p:pic>
      <p:sp>
        <p:nvSpPr>
          <p:cNvPr id="5" name="Content Placeholder 4">
            <a:extLst>
              <a:ext uri="{FF2B5EF4-FFF2-40B4-BE49-F238E27FC236}">
                <a16:creationId xmlns:a16="http://schemas.microsoft.com/office/drawing/2014/main" id="{6E88EBCA-F773-B94C-86A0-E2E83A3D726B}"/>
              </a:ext>
            </a:extLst>
          </p:cNvPr>
          <p:cNvSpPr>
            <a:spLocks noGrp="1"/>
          </p:cNvSpPr>
          <p:nvPr>
            <p:ph type="body" sz="half" idx="2"/>
          </p:nvPr>
        </p:nvSpPr>
        <p:spPr>
          <a:xfrm>
            <a:off x="546852" y="1176780"/>
            <a:ext cx="6120680" cy="4997220"/>
          </a:xfrm>
        </p:spPr>
        <p:txBody>
          <a:bodyPr>
            <a:noAutofit/>
          </a:bodyPr>
          <a:lstStyle/>
          <a:p>
            <a:r>
              <a:rPr lang="en-US" sz="1600" dirty="0"/>
              <a:t>The following slides contain email templates that can be used as the basis for some of your communication.</a:t>
            </a:r>
          </a:p>
          <a:p>
            <a:r>
              <a:rPr lang="en-US" sz="1600" dirty="0"/>
              <a:t>Each template has some [bolded placeholders] and notes on the margins. Use these to modify the content to match the messaging from your communication plan. </a:t>
            </a:r>
          </a:p>
          <a:p>
            <a:r>
              <a:rPr lang="en-US" sz="1600" dirty="0"/>
              <a:t>Remember, these templates are simple examples for getting you started. In reality, you will likely need to modify them quite a bit and will also need much more communication than just these few messages.</a:t>
            </a:r>
          </a:p>
          <a:p>
            <a:r>
              <a:rPr lang="en-US" sz="1600" dirty="0"/>
              <a:t>We recommend you spend some time testing and tweaking these templates to better match your specific situation, and then use those insights to finalize your comms plan.</a:t>
            </a:r>
          </a:p>
        </p:txBody>
      </p:sp>
      <p:sp>
        <p:nvSpPr>
          <p:cNvPr id="7" name="Picture Placeholder 6">
            <a:extLst>
              <a:ext uri="{FF2B5EF4-FFF2-40B4-BE49-F238E27FC236}">
                <a16:creationId xmlns:a16="http://schemas.microsoft.com/office/drawing/2014/main" id="{84BFE28A-8C69-3F4C-935C-E7FE3CA46005}"/>
              </a:ext>
            </a:extLst>
          </p:cNvPr>
          <p:cNvSpPr>
            <a:spLocks noGrp="1"/>
          </p:cNvSpPr>
          <p:nvPr>
            <p:ph type="pic" sz="quarter" idx="10"/>
          </p:nvPr>
        </p:nvSpPr>
        <p:spPr/>
      </p:sp>
    </p:spTree>
    <p:extLst>
      <p:ext uri="{BB962C8B-B14F-4D97-AF65-F5344CB8AC3E}">
        <p14:creationId xmlns:p14="http://schemas.microsoft.com/office/powerpoint/2010/main" val="1272453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478879" y="4376"/>
            <a:ext cx="11233248" cy="819080"/>
          </a:xfrm>
        </p:spPr>
        <p:txBody>
          <a:bodyPr>
            <a:normAutofit/>
          </a:bodyPr>
          <a:lstStyle/>
          <a:p>
            <a:r>
              <a:rPr lang="en-US" sz="2800" dirty="0"/>
              <a:t>Example Email to Innovation Champions Prior to Launch</a:t>
            </a:r>
          </a:p>
        </p:txBody>
      </p:sp>
      <p:sp>
        <p:nvSpPr>
          <p:cNvPr id="5" name="Content Placeholder 4">
            <a:extLst>
              <a:ext uri="{FF2B5EF4-FFF2-40B4-BE49-F238E27FC236}">
                <a16:creationId xmlns:a16="http://schemas.microsoft.com/office/drawing/2014/main" id="{6E88EBCA-F773-B94C-86A0-E2E83A3D726B}"/>
              </a:ext>
            </a:extLst>
          </p:cNvPr>
          <p:cNvSpPr>
            <a:spLocks noGrp="1"/>
          </p:cNvSpPr>
          <p:nvPr>
            <p:ph idx="1"/>
          </p:nvPr>
        </p:nvSpPr>
        <p:spPr>
          <a:xfrm>
            <a:off x="459484" y="732944"/>
            <a:ext cx="5398994" cy="6120680"/>
          </a:xfrm>
        </p:spPr>
        <p:txBody>
          <a:bodyPr>
            <a:normAutofit fontScale="92500" lnSpcReduction="20000"/>
          </a:bodyPr>
          <a:lstStyle/>
          <a:p>
            <a:pPr marL="0" indent="0">
              <a:lnSpc>
                <a:spcPct val="110000"/>
              </a:lnSpc>
              <a:buNone/>
            </a:pPr>
            <a:r>
              <a:rPr lang="en-US" sz="1200" dirty="0"/>
              <a:t>Dear Innovation Champions,</a:t>
            </a:r>
          </a:p>
          <a:p>
            <a:pPr marL="0" indent="0">
              <a:lnSpc>
                <a:spcPct val="110000"/>
              </a:lnSpc>
              <a:buNone/>
            </a:pPr>
            <a:r>
              <a:rPr lang="en-US" sz="1200" dirty="0"/>
              <a:t>We’re really looking forward to our upcoming innovation program focused on </a:t>
            </a:r>
            <a:r>
              <a:rPr lang="en-US" sz="1200" b="1" dirty="0"/>
              <a:t>[our environmental sustainability]</a:t>
            </a:r>
            <a:r>
              <a:rPr lang="en-US" sz="1200" dirty="0"/>
              <a:t> and couldn’t be more excited to have all of you as part of the core team!</a:t>
            </a:r>
          </a:p>
          <a:p>
            <a:pPr marL="0" indent="0">
              <a:lnSpc>
                <a:spcPct val="110000"/>
              </a:lnSpc>
              <a:buNone/>
            </a:pPr>
            <a:r>
              <a:rPr lang="en-US" sz="1200" dirty="0"/>
              <a:t>As a quick recap, this is a huge strategic priority for the whole organization in the upcoming years and for all of you, this is a great opportunity to get your teams behind the initiative and to be </a:t>
            </a:r>
            <a:r>
              <a:rPr lang="en-US" sz="1200" b="1" dirty="0"/>
              <a:t>[highlighted as top performers]</a:t>
            </a:r>
            <a:r>
              <a:rPr lang="en-US" sz="1200" dirty="0"/>
              <a:t>.</a:t>
            </a:r>
          </a:p>
          <a:p>
            <a:pPr marL="0" indent="0">
              <a:lnSpc>
                <a:spcPct val="110000"/>
              </a:lnSpc>
              <a:buNone/>
            </a:pPr>
            <a:r>
              <a:rPr lang="en-US" sz="1200" dirty="0"/>
              <a:t>As you remember, the goal of this first challenge is to find ways to </a:t>
            </a:r>
            <a:r>
              <a:rPr lang="en-US" sz="1200" b="1" dirty="0"/>
              <a:t>[reduce our environmental footprint by 20%]</a:t>
            </a:r>
            <a:r>
              <a:rPr lang="en-US" sz="1200" dirty="0"/>
              <a:t>, and for us to achieve that, we need your input, and the active participation from everyone in your teams.</a:t>
            </a:r>
          </a:p>
          <a:p>
            <a:pPr marL="0" indent="0">
              <a:lnSpc>
                <a:spcPct val="110000"/>
              </a:lnSpc>
              <a:buNone/>
            </a:pPr>
            <a:br>
              <a:rPr lang="en-US" sz="1200" dirty="0"/>
            </a:br>
            <a:r>
              <a:rPr lang="en-US" sz="1200" dirty="0"/>
              <a:t>In practice, the challenge will be divided into </a:t>
            </a:r>
            <a:r>
              <a:rPr lang="en-US" sz="1200" b="1" dirty="0"/>
              <a:t>[3 phases]:</a:t>
            </a:r>
          </a:p>
          <a:p>
            <a:pPr>
              <a:lnSpc>
                <a:spcPct val="110000"/>
              </a:lnSpc>
              <a:buFont typeface="+mj-lt"/>
              <a:buAutoNum type="arabicPeriod"/>
            </a:pPr>
            <a:r>
              <a:rPr lang="en-US" sz="1200" dirty="0"/>
              <a:t>Ideation (1 week)</a:t>
            </a:r>
          </a:p>
          <a:p>
            <a:pPr>
              <a:lnSpc>
                <a:spcPct val="110000"/>
              </a:lnSpc>
              <a:buFont typeface="+mj-lt"/>
              <a:buAutoNum type="arabicPeriod"/>
            </a:pPr>
            <a:r>
              <a:rPr lang="en-US" sz="1200" dirty="0"/>
              <a:t>Idea development ( 2 weeks)</a:t>
            </a:r>
          </a:p>
          <a:p>
            <a:pPr>
              <a:lnSpc>
                <a:spcPct val="110000"/>
              </a:lnSpc>
              <a:buFont typeface="+mj-lt"/>
              <a:buAutoNum type="arabicPeriod"/>
            </a:pPr>
            <a:r>
              <a:rPr lang="en-US" sz="1200" dirty="0"/>
              <a:t>Final evaluation and decision-making (1 week)</a:t>
            </a:r>
          </a:p>
          <a:p>
            <a:pPr marL="0" indent="0">
              <a:lnSpc>
                <a:spcPct val="110000"/>
              </a:lnSpc>
              <a:buNone/>
            </a:pPr>
            <a:br>
              <a:rPr lang="en-US" sz="1200" dirty="0"/>
            </a:br>
            <a:r>
              <a:rPr lang="en-US" sz="1200" dirty="0"/>
              <a:t>Our core team will take care of high-level communications and send some reminders, as well as manage the process related to the final decision-making, and solve any potential technical challenges.</a:t>
            </a:r>
          </a:p>
          <a:p>
            <a:pPr marL="0" indent="0">
              <a:lnSpc>
                <a:spcPct val="110000"/>
              </a:lnSpc>
              <a:buNone/>
            </a:pPr>
            <a:r>
              <a:rPr lang="en-US" sz="1200" dirty="0"/>
              <a:t>However, that alone isn’t enough to really ensure active, and high quality, participation. So, what we need from you is to: </a:t>
            </a:r>
            <a:r>
              <a:rPr lang="en-US" sz="1200" b="1" dirty="0"/>
              <a:t>[a) remind your team members to participate by saying how important this is, and b) facilitate their ideation work and help them refine their ideas.] </a:t>
            </a:r>
            <a:r>
              <a:rPr lang="en-US" sz="1200" dirty="0"/>
              <a:t>In practice, here’s what we’d need from you in each of the phases. </a:t>
            </a:r>
          </a:p>
          <a:p>
            <a:pPr marL="0" indent="0">
              <a:lnSpc>
                <a:spcPct val="110000"/>
              </a:lnSpc>
              <a:buNone/>
            </a:pPr>
            <a:br>
              <a:rPr lang="en-US" sz="1200" u="sng" dirty="0"/>
            </a:br>
            <a:r>
              <a:rPr lang="en-US" sz="1200" b="1" u="sng" dirty="0"/>
              <a:t>In phase 1:</a:t>
            </a:r>
          </a:p>
          <a:p>
            <a:pPr>
              <a:lnSpc>
                <a:spcPct val="120000"/>
              </a:lnSpc>
            </a:pPr>
            <a:r>
              <a:rPr lang="en-US" sz="1200" dirty="0"/>
              <a:t>Encouraging participation by highlighting the importance for the organization and the personal benefits of participation for employees</a:t>
            </a:r>
          </a:p>
          <a:p>
            <a:pPr>
              <a:lnSpc>
                <a:spcPct val="120000"/>
              </a:lnSpc>
            </a:pPr>
            <a:r>
              <a:rPr lang="en-US" sz="1200" dirty="0"/>
              <a:t>Sending reminders</a:t>
            </a:r>
          </a:p>
        </p:txBody>
      </p:sp>
      <p:sp>
        <p:nvSpPr>
          <p:cNvPr id="3" name="TextBox 2">
            <a:extLst>
              <a:ext uri="{FF2B5EF4-FFF2-40B4-BE49-F238E27FC236}">
                <a16:creationId xmlns:a16="http://schemas.microsoft.com/office/drawing/2014/main" id="{7E5FD3C3-0715-7D4A-83A2-B63ED4403EB9}"/>
              </a:ext>
            </a:extLst>
          </p:cNvPr>
          <p:cNvSpPr txBox="1"/>
          <p:nvPr/>
        </p:nvSpPr>
        <p:spPr>
          <a:xfrm rot="16200000">
            <a:off x="17736" y="1789177"/>
            <a:ext cx="486030" cy="246221"/>
          </a:xfrm>
          <a:prstGeom prst="rect">
            <a:avLst/>
          </a:prstGeom>
          <a:noFill/>
        </p:spPr>
        <p:txBody>
          <a:bodyPr wrap="none" rtlCol="0">
            <a:spAutoFit/>
          </a:bodyPr>
          <a:lstStyle/>
          <a:p>
            <a:r>
              <a:rPr lang="en-US" sz="1000" b="1" dirty="0"/>
              <a:t>WHY</a:t>
            </a:r>
          </a:p>
        </p:txBody>
      </p:sp>
      <p:sp>
        <p:nvSpPr>
          <p:cNvPr id="4" name="TextBox 3">
            <a:extLst>
              <a:ext uri="{FF2B5EF4-FFF2-40B4-BE49-F238E27FC236}">
                <a16:creationId xmlns:a16="http://schemas.microsoft.com/office/drawing/2014/main" id="{4B72FBBE-8540-8F45-B093-A66020AA6CBD}"/>
              </a:ext>
            </a:extLst>
          </p:cNvPr>
          <p:cNvSpPr txBox="1"/>
          <p:nvPr/>
        </p:nvSpPr>
        <p:spPr>
          <a:xfrm>
            <a:off x="6487646" y="1074509"/>
            <a:ext cx="5692926" cy="3647152"/>
          </a:xfrm>
          <a:prstGeom prst="rect">
            <a:avLst/>
          </a:prstGeom>
          <a:noFill/>
        </p:spPr>
        <p:txBody>
          <a:bodyPr wrap="square" rtlCol="0">
            <a:spAutoFit/>
          </a:bodyPr>
          <a:lstStyle/>
          <a:p>
            <a:r>
              <a:rPr lang="en-US" sz="1100" b="1" u="sng" dirty="0">
                <a:solidFill>
                  <a:schemeClr val="tx2"/>
                </a:solidFill>
                <a:latin typeface="Noto Sans" panose="020B0502040504020204" pitchFamily="34" charset="0"/>
              </a:rPr>
              <a:t>In phase 2:</a:t>
            </a:r>
            <a:endParaRPr lang="en-US" sz="1100" dirty="0">
              <a:solidFill>
                <a:schemeClr val="tx2"/>
              </a:solidFill>
              <a:latin typeface="Noto Sans" panose="020B0502040504020204" pitchFamily="34" charset="0"/>
            </a:endParaRPr>
          </a:p>
          <a:p>
            <a:pPr marL="171450" indent="-171450">
              <a:buFont typeface="Arial" panose="020B0604020202020204" pitchFamily="34" charset="0"/>
              <a:buChar char="•"/>
            </a:pPr>
            <a:r>
              <a:rPr lang="en-US" sz="1100" dirty="0">
                <a:solidFill>
                  <a:schemeClr val="tx2"/>
                </a:solidFill>
                <a:latin typeface="Noto Sans" panose="020B0502040504020204" pitchFamily="34" charset="0"/>
              </a:rPr>
              <a:t>Ask questions to challenge your team members thinking</a:t>
            </a:r>
          </a:p>
          <a:p>
            <a:pPr marL="171450" indent="-171450">
              <a:buFont typeface="Arial" panose="020B0604020202020204" pitchFamily="34" charset="0"/>
              <a:buChar char="•"/>
            </a:pPr>
            <a:r>
              <a:rPr lang="en-US" sz="1100" dirty="0">
                <a:solidFill>
                  <a:schemeClr val="tx2"/>
                </a:solidFill>
                <a:latin typeface="Noto Sans" panose="020B0502040504020204" pitchFamily="34" charset="0"/>
              </a:rPr>
              <a:t>Remind them about what’s needed from each idea (</a:t>
            </a:r>
            <a:r>
              <a:rPr lang="en-US" sz="1100" u="sng" dirty="0">
                <a:solidFill>
                  <a:schemeClr val="tx2"/>
                </a:solidFill>
                <a:latin typeface="Noto Sans" panose="020B0502040504020204" pitchFamily="34" charset="0"/>
              </a:rPr>
              <a:t>best practices document here</a:t>
            </a:r>
            <a:r>
              <a:rPr lang="en-US" sz="1100" dirty="0">
                <a:solidFill>
                  <a:schemeClr val="tx2"/>
                </a:solidFill>
                <a:latin typeface="Noto Sans" panose="020B0502040504020204" pitchFamily="34" charset="0"/>
              </a:rPr>
              <a:t>)</a:t>
            </a:r>
          </a:p>
          <a:p>
            <a:pPr marL="171450" indent="-171450">
              <a:buFont typeface="Arial" panose="020B0604020202020204" pitchFamily="34" charset="0"/>
              <a:buChar char="•"/>
            </a:pPr>
            <a:r>
              <a:rPr lang="en-US" sz="1100" dirty="0">
                <a:solidFill>
                  <a:schemeClr val="tx2"/>
                </a:solidFill>
                <a:latin typeface="Noto Sans" panose="020B0502040504020204" pitchFamily="34" charset="0"/>
              </a:rPr>
              <a:t>Doing follow up checks on the progress of ideas</a:t>
            </a:r>
          </a:p>
          <a:p>
            <a:pPr marL="171450" indent="-171450">
              <a:buFont typeface="Arial" panose="020B0604020202020204" pitchFamily="34" charset="0"/>
              <a:buChar char="•"/>
            </a:pPr>
            <a:r>
              <a:rPr lang="en-US" sz="1100" dirty="0">
                <a:solidFill>
                  <a:schemeClr val="tx2"/>
                </a:solidFill>
                <a:latin typeface="Noto Sans" panose="020B0502040504020204" pitchFamily="34" charset="0"/>
              </a:rPr>
              <a:t>Communicate next steps</a:t>
            </a:r>
          </a:p>
          <a:p>
            <a:pPr marL="171450" indent="-171450">
              <a:buFont typeface="Arial" panose="020B0604020202020204" pitchFamily="34" charset="0"/>
              <a:buChar char="•"/>
            </a:pPr>
            <a:r>
              <a:rPr lang="en-US" sz="1100" dirty="0">
                <a:solidFill>
                  <a:schemeClr val="tx2"/>
                </a:solidFill>
                <a:latin typeface="Noto Sans" panose="020B0502040504020204" pitchFamily="34" charset="0"/>
              </a:rPr>
              <a:t>Engage with inactive participants</a:t>
            </a:r>
          </a:p>
          <a:p>
            <a:endParaRPr lang="en-US" sz="1100" dirty="0">
              <a:solidFill>
                <a:schemeClr val="tx2"/>
              </a:solidFill>
              <a:latin typeface="Noto Sans" panose="020B0502040504020204" pitchFamily="34" charset="0"/>
            </a:endParaRPr>
          </a:p>
          <a:p>
            <a:r>
              <a:rPr lang="en-US" sz="1100" b="1" u="sng" dirty="0">
                <a:solidFill>
                  <a:schemeClr val="tx2"/>
                </a:solidFill>
                <a:latin typeface="Noto Sans" panose="020B0502040504020204" pitchFamily="34" charset="0"/>
              </a:rPr>
              <a:t>In phase 3:</a:t>
            </a:r>
          </a:p>
          <a:p>
            <a:pPr marL="171450" indent="-171450">
              <a:buFont typeface="Arial" panose="020B0604020202020204" pitchFamily="34" charset="0"/>
              <a:buChar char="•"/>
            </a:pPr>
            <a:r>
              <a:rPr lang="en-US" sz="1100" dirty="0">
                <a:solidFill>
                  <a:schemeClr val="tx2"/>
                </a:solidFill>
                <a:latin typeface="Noto Sans" panose="020B0502040504020204" pitchFamily="34" charset="0"/>
              </a:rPr>
              <a:t>Remind your team members to evaluate their favorite and least favorite ideas </a:t>
            </a:r>
          </a:p>
          <a:p>
            <a:pPr marL="171450" indent="-171450">
              <a:buFont typeface="Arial" panose="020B0604020202020204" pitchFamily="34" charset="0"/>
              <a:buChar char="•"/>
            </a:pPr>
            <a:r>
              <a:rPr lang="en-US" sz="1100" dirty="0">
                <a:solidFill>
                  <a:schemeClr val="tx2"/>
                </a:solidFill>
                <a:latin typeface="Noto Sans" panose="020B0502040504020204" pitchFamily="34" charset="0"/>
              </a:rPr>
              <a:t>Repeat the instructions for what makes a good evaluation (</a:t>
            </a:r>
            <a:r>
              <a:rPr lang="en-US" sz="1100" u="sng" dirty="0">
                <a:solidFill>
                  <a:schemeClr val="tx2"/>
                </a:solidFill>
                <a:latin typeface="Noto Sans" panose="020B0502040504020204" pitchFamily="34" charset="0"/>
              </a:rPr>
              <a:t>instructions here)</a:t>
            </a:r>
          </a:p>
          <a:p>
            <a:endParaRPr lang="en-US" sz="1100" dirty="0">
              <a:solidFill>
                <a:schemeClr val="tx2"/>
              </a:solidFill>
              <a:latin typeface="Noto Sans" panose="020B0502040504020204" pitchFamily="34" charset="0"/>
            </a:endParaRPr>
          </a:p>
          <a:p>
            <a:r>
              <a:rPr lang="en-US" sz="1100" dirty="0">
                <a:solidFill>
                  <a:schemeClr val="tx2"/>
                </a:solidFill>
                <a:latin typeface="Noto Sans" panose="020B0502040504020204" pitchFamily="34" charset="0"/>
              </a:rPr>
              <a:t>We’ll continue to send you reminders and practical instructions throughout the challenge to further help with all of the above steps. Regardless, if you have questions or don’t know what you should do, please contact us!</a:t>
            </a:r>
            <a:br>
              <a:rPr lang="en-US" sz="1100" dirty="0">
                <a:solidFill>
                  <a:schemeClr val="tx2"/>
                </a:solidFill>
                <a:latin typeface="Noto Sans" panose="020B0502040504020204" pitchFamily="34" charset="0"/>
              </a:rPr>
            </a:br>
            <a:br>
              <a:rPr lang="en-US" sz="1100" dirty="0">
                <a:solidFill>
                  <a:schemeClr val="tx2"/>
                </a:solidFill>
                <a:latin typeface="Noto Sans" panose="020B0502040504020204" pitchFamily="34" charset="0"/>
              </a:rPr>
            </a:br>
            <a:r>
              <a:rPr lang="en-US" sz="1100" dirty="0">
                <a:solidFill>
                  <a:schemeClr val="tx2"/>
                </a:solidFill>
                <a:latin typeface="Noto Sans" panose="020B0502040504020204" pitchFamily="34" charset="0"/>
              </a:rPr>
              <a:t>Thanks again for your efforts, we really appreciate it and can’t do this without your help!</a:t>
            </a:r>
          </a:p>
          <a:p>
            <a:endParaRPr lang="en-US" sz="1100" dirty="0">
              <a:solidFill>
                <a:schemeClr val="tx2"/>
              </a:solidFill>
              <a:latin typeface="Noto Sans" panose="020B0502040504020204" pitchFamily="34" charset="0"/>
            </a:endParaRPr>
          </a:p>
          <a:p>
            <a:r>
              <a:rPr lang="en-US" sz="1100" dirty="0">
                <a:solidFill>
                  <a:schemeClr val="tx2"/>
                </a:solidFill>
                <a:latin typeface="Noto Sans" panose="020B0502040504020204" pitchFamily="34" charset="0"/>
              </a:rPr>
              <a:t>On behalf of the organizing team,</a:t>
            </a:r>
          </a:p>
          <a:p>
            <a:r>
              <a:rPr lang="en-US" sz="1100" b="1" dirty="0">
                <a:solidFill>
                  <a:schemeClr val="tx2"/>
                </a:solidFill>
                <a:latin typeface="Noto Sans" panose="020B0502040504020204" pitchFamily="34" charset="0"/>
              </a:rPr>
              <a:t>[Challenge manager]</a:t>
            </a:r>
          </a:p>
        </p:txBody>
      </p:sp>
      <p:sp>
        <p:nvSpPr>
          <p:cNvPr id="7" name="TextBox 6">
            <a:extLst>
              <a:ext uri="{FF2B5EF4-FFF2-40B4-BE49-F238E27FC236}">
                <a16:creationId xmlns:a16="http://schemas.microsoft.com/office/drawing/2014/main" id="{E2177EEB-5C6E-4B40-8E4E-7A5FA08EE53E}"/>
              </a:ext>
            </a:extLst>
          </p:cNvPr>
          <p:cNvSpPr txBox="1"/>
          <p:nvPr/>
        </p:nvSpPr>
        <p:spPr>
          <a:xfrm rot="16200000">
            <a:off x="-460761" y="3451338"/>
            <a:ext cx="1443024" cy="246221"/>
          </a:xfrm>
          <a:prstGeom prst="rect">
            <a:avLst/>
          </a:prstGeom>
          <a:noFill/>
        </p:spPr>
        <p:txBody>
          <a:bodyPr wrap="none" rtlCol="0">
            <a:spAutoFit/>
          </a:bodyPr>
          <a:lstStyle/>
          <a:p>
            <a:r>
              <a:rPr lang="en-US" sz="1000" b="1" dirty="0"/>
              <a:t>HOW (BIG PICTURE)</a:t>
            </a:r>
          </a:p>
        </p:txBody>
      </p:sp>
      <p:sp>
        <p:nvSpPr>
          <p:cNvPr id="8" name="TextBox 7">
            <a:extLst>
              <a:ext uri="{FF2B5EF4-FFF2-40B4-BE49-F238E27FC236}">
                <a16:creationId xmlns:a16="http://schemas.microsoft.com/office/drawing/2014/main" id="{D11A2800-CC38-4B49-A460-FE1A94E3538B}"/>
              </a:ext>
            </a:extLst>
          </p:cNvPr>
          <p:cNvSpPr txBox="1"/>
          <p:nvPr/>
        </p:nvSpPr>
        <p:spPr>
          <a:xfrm rot="16200000">
            <a:off x="-23141" y="5966046"/>
            <a:ext cx="567784" cy="246221"/>
          </a:xfrm>
          <a:prstGeom prst="rect">
            <a:avLst/>
          </a:prstGeom>
          <a:noFill/>
        </p:spPr>
        <p:txBody>
          <a:bodyPr wrap="none" rtlCol="0">
            <a:spAutoFit/>
          </a:bodyPr>
          <a:lstStyle/>
          <a:p>
            <a:r>
              <a:rPr lang="en-US" sz="1000" b="1" dirty="0"/>
              <a:t>WHAT</a:t>
            </a:r>
          </a:p>
        </p:txBody>
      </p:sp>
    </p:spTree>
    <p:extLst>
      <p:ext uri="{BB962C8B-B14F-4D97-AF65-F5344CB8AC3E}">
        <p14:creationId xmlns:p14="http://schemas.microsoft.com/office/powerpoint/2010/main" val="3483668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4410C-4B3C-4C4A-95F9-AC7DD82351CC}"/>
              </a:ext>
            </a:extLst>
          </p:cNvPr>
          <p:cNvSpPr>
            <a:spLocks noGrp="1"/>
          </p:cNvSpPr>
          <p:nvPr>
            <p:ph type="title"/>
          </p:nvPr>
        </p:nvSpPr>
        <p:spPr>
          <a:xfrm>
            <a:off x="603880" y="251175"/>
            <a:ext cx="6120680" cy="1327735"/>
          </a:xfrm>
        </p:spPr>
        <p:txBody>
          <a:bodyPr>
            <a:normAutofit/>
          </a:bodyPr>
          <a:lstStyle/>
          <a:p>
            <a:r>
              <a:rPr lang="en-US" sz="2800" dirty="0"/>
              <a:t>Table of Contents</a:t>
            </a:r>
          </a:p>
        </p:txBody>
      </p:sp>
      <p:sp>
        <p:nvSpPr>
          <p:cNvPr id="4" name="Text Placeholder 3">
            <a:extLst>
              <a:ext uri="{FF2B5EF4-FFF2-40B4-BE49-F238E27FC236}">
                <a16:creationId xmlns:a16="http://schemas.microsoft.com/office/drawing/2014/main" id="{DAC2A1B1-377F-8F47-87A1-E9A7F750F41A}"/>
              </a:ext>
            </a:extLst>
          </p:cNvPr>
          <p:cNvSpPr>
            <a:spLocks noGrp="1"/>
          </p:cNvSpPr>
          <p:nvPr>
            <p:ph type="body" sz="half" idx="2"/>
          </p:nvPr>
        </p:nvSpPr>
        <p:spPr>
          <a:xfrm>
            <a:off x="603880" y="1412776"/>
            <a:ext cx="4412000" cy="4896544"/>
          </a:xfrm>
        </p:spPr>
        <p:txBody>
          <a:bodyPr>
            <a:normAutofit/>
          </a:bodyPr>
          <a:lstStyle/>
          <a:p>
            <a:pPr>
              <a:spcBef>
                <a:spcPts val="50"/>
              </a:spcBef>
            </a:pPr>
            <a:r>
              <a:rPr lang="en-US" sz="1800" dirty="0">
                <a:solidFill>
                  <a:schemeClr val="tx1">
                    <a:lumMod val="50000"/>
                    <a:lumOff val="50000"/>
                  </a:schemeClr>
                </a:solidFill>
                <a:ea typeface="Noto Sans" panose="020B0502040504020204" pitchFamily="34" charset="0"/>
                <a:cs typeface="Noto Sans" panose="020B0502040504020204" pitchFamily="34" charset="0"/>
              </a:rPr>
              <a:t>Introduction</a:t>
            </a:r>
          </a:p>
          <a:p>
            <a:pPr>
              <a:spcBef>
                <a:spcPts val="50"/>
              </a:spcBef>
            </a:pPr>
            <a:r>
              <a:rPr lang="en-US" sz="1800" dirty="0">
                <a:solidFill>
                  <a:schemeClr val="tx1">
                    <a:lumMod val="50000"/>
                    <a:lumOff val="50000"/>
                  </a:schemeClr>
                </a:solidFill>
                <a:ea typeface="Noto Sans" panose="020B0502040504020204" pitchFamily="34" charset="0"/>
                <a:cs typeface="Noto Sans" panose="020B0502040504020204" pitchFamily="34" charset="0"/>
              </a:rPr>
              <a:t>Best Practices</a:t>
            </a:r>
          </a:p>
          <a:p>
            <a:pPr>
              <a:spcBef>
                <a:spcPts val="50"/>
              </a:spcBef>
            </a:pPr>
            <a:r>
              <a:rPr lang="en-US" sz="1800" dirty="0">
                <a:solidFill>
                  <a:schemeClr val="tx1">
                    <a:lumMod val="50000"/>
                    <a:lumOff val="50000"/>
                  </a:schemeClr>
                </a:solidFill>
                <a:ea typeface="Noto Sans" panose="020B0502040504020204" pitchFamily="34" charset="0"/>
                <a:cs typeface="Noto Sans" panose="020B0502040504020204" pitchFamily="34" charset="0"/>
              </a:rPr>
              <a:t>Tools &amp; Templates</a:t>
            </a:r>
          </a:p>
          <a:p>
            <a:pPr>
              <a:spcBef>
                <a:spcPts val="50"/>
              </a:spcBef>
            </a:pPr>
            <a:r>
              <a:rPr lang="en-US" sz="1800" dirty="0">
                <a:solidFill>
                  <a:schemeClr val="tx1">
                    <a:lumMod val="50000"/>
                    <a:lumOff val="50000"/>
                  </a:schemeClr>
                </a:solidFill>
                <a:ea typeface="Noto Sans" panose="020B0502040504020204" pitchFamily="34" charset="0"/>
                <a:cs typeface="Noto Sans" panose="020B0502040504020204" pitchFamily="34" charset="0"/>
              </a:rPr>
              <a:t>Examples</a:t>
            </a:r>
          </a:p>
          <a:p>
            <a:pPr>
              <a:spcBef>
                <a:spcPts val="50"/>
              </a:spcBef>
            </a:pPr>
            <a:r>
              <a:rPr lang="en-US" sz="1800" dirty="0">
                <a:solidFill>
                  <a:schemeClr val="tx1">
                    <a:lumMod val="50000"/>
                    <a:lumOff val="50000"/>
                  </a:schemeClr>
                </a:solidFill>
                <a:ea typeface="Noto Sans" panose="020B0502040504020204" pitchFamily="34" charset="0"/>
                <a:cs typeface="Noto Sans" panose="020B0502040504020204" pitchFamily="34" charset="0"/>
              </a:rPr>
              <a:t>Next steps</a:t>
            </a:r>
          </a:p>
        </p:txBody>
      </p:sp>
      <p:pic>
        <p:nvPicPr>
          <p:cNvPr id="7" name="Picture Placeholder 6">
            <a:extLst>
              <a:ext uri="{FF2B5EF4-FFF2-40B4-BE49-F238E27FC236}">
                <a16:creationId xmlns:a16="http://schemas.microsoft.com/office/drawing/2014/main" id="{64FE3B9C-8ECC-47AE-9C2E-2AE44DF7DA87}"/>
              </a:ext>
            </a:extLst>
          </p:cNvPr>
          <p:cNvPicPr>
            <a:picLocks noGrp="1" noChangeAspect="1"/>
          </p:cNvPicPr>
          <p:nvPr>
            <p:ph type="pic" sz="quarter" idx="4294967295"/>
          </p:nvPr>
        </p:nvPicPr>
        <p:blipFill>
          <a:blip r:embed="rId3"/>
          <a:srcRect t="354" b="354"/>
          <a:stretch>
            <a:fillRect/>
          </a:stretch>
        </p:blipFill>
        <p:spPr>
          <a:xfrm>
            <a:off x="10439400" y="6173788"/>
            <a:ext cx="1401763" cy="496887"/>
          </a:xfrm>
        </p:spPr>
      </p:pic>
      <p:pic>
        <p:nvPicPr>
          <p:cNvPr id="9" name="Picture Placeholder 8">
            <a:extLst>
              <a:ext uri="{FF2B5EF4-FFF2-40B4-BE49-F238E27FC236}">
                <a16:creationId xmlns:a16="http://schemas.microsoft.com/office/drawing/2014/main" id="{52B12723-9860-BC4D-BB4D-1D6B7089EA5C}"/>
              </a:ext>
            </a:extLst>
          </p:cNvPr>
          <p:cNvPicPr>
            <a:picLocks noGrp="1" noChangeAspect="1"/>
          </p:cNvPicPr>
          <p:nvPr>
            <p:ph type="pic" idx="1"/>
          </p:nvPr>
        </p:nvPicPr>
        <p:blipFill>
          <a:blip r:embed="rId4">
            <a:alphaModFix amt="70000"/>
          </a:blip>
          <a:srcRect t="6647" b="6647"/>
          <a:stretch>
            <a:fillRect/>
          </a:stretch>
        </p:blipFill>
        <p:spPr>
          <a:solidFill>
            <a:schemeClr val="bg1"/>
          </a:solidFill>
        </p:spPr>
      </p:pic>
    </p:spTree>
    <p:extLst>
      <p:ext uri="{BB962C8B-B14F-4D97-AF65-F5344CB8AC3E}">
        <p14:creationId xmlns:p14="http://schemas.microsoft.com/office/powerpoint/2010/main" val="8974505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478879" y="4376"/>
            <a:ext cx="11233248" cy="819080"/>
          </a:xfrm>
        </p:spPr>
        <p:txBody>
          <a:bodyPr>
            <a:normAutofit/>
          </a:bodyPr>
          <a:lstStyle/>
          <a:p>
            <a:r>
              <a:rPr lang="en-US" sz="2800" dirty="0"/>
              <a:t>Example Email for Launching an Innovation Challenge</a:t>
            </a:r>
          </a:p>
        </p:txBody>
      </p:sp>
      <p:sp>
        <p:nvSpPr>
          <p:cNvPr id="5" name="Content Placeholder 4">
            <a:extLst>
              <a:ext uri="{FF2B5EF4-FFF2-40B4-BE49-F238E27FC236}">
                <a16:creationId xmlns:a16="http://schemas.microsoft.com/office/drawing/2014/main" id="{6E88EBCA-F773-B94C-86A0-E2E83A3D726B}"/>
              </a:ext>
            </a:extLst>
          </p:cNvPr>
          <p:cNvSpPr>
            <a:spLocks noGrp="1"/>
          </p:cNvSpPr>
          <p:nvPr>
            <p:ph idx="1"/>
          </p:nvPr>
        </p:nvSpPr>
        <p:spPr>
          <a:xfrm>
            <a:off x="478879" y="823456"/>
            <a:ext cx="5398994" cy="5917912"/>
          </a:xfrm>
        </p:spPr>
        <p:txBody>
          <a:bodyPr>
            <a:noAutofit/>
          </a:bodyPr>
          <a:lstStyle/>
          <a:p>
            <a:pPr marL="0" indent="0">
              <a:buNone/>
            </a:pPr>
            <a:r>
              <a:rPr lang="en-US" sz="1200" dirty="0"/>
              <a:t>Hello everyone,</a:t>
            </a:r>
          </a:p>
          <a:p>
            <a:pPr marL="0" indent="0">
              <a:buNone/>
            </a:pPr>
            <a:r>
              <a:rPr lang="en-US" sz="1200" dirty="0"/>
              <a:t>As you may know, at </a:t>
            </a:r>
            <a:r>
              <a:rPr lang="en-US" sz="1200" b="1" dirty="0"/>
              <a:t>[organization name]</a:t>
            </a:r>
            <a:r>
              <a:rPr lang="en-US" sz="1200" b="1" i="1" dirty="0"/>
              <a:t> </a:t>
            </a:r>
            <a:r>
              <a:rPr lang="en-US" sz="1200" dirty="0"/>
              <a:t>we’re </a:t>
            </a:r>
            <a:r>
              <a:rPr lang="en-US" sz="1200" b="1" dirty="0"/>
              <a:t>[under a lot of pressure from customers and shareholders to make our offering more environmentally sustainable].</a:t>
            </a:r>
            <a:r>
              <a:rPr lang="en-US" sz="1200" dirty="0"/>
              <a:t> It’s a big priority for us not only because it’s the right thing to do, but also because </a:t>
            </a:r>
            <a:r>
              <a:rPr lang="en-US" sz="1200" b="1" dirty="0"/>
              <a:t>[we’ve seen it unlock many new business opportunities and lay the foundation of our success for decades to come]</a:t>
            </a:r>
            <a:r>
              <a:rPr lang="en-US" sz="1200" dirty="0"/>
              <a:t>.</a:t>
            </a:r>
            <a:r>
              <a:rPr lang="en-US" sz="1200" i="1" dirty="0"/>
              <a:t> </a:t>
            </a:r>
          </a:p>
          <a:p>
            <a:pPr marL="0" indent="0">
              <a:buNone/>
            </a:pPr>
            <a:r>
              <a:rPr lang="en-US" sz="1200" dirty="0"/>
              <a:t>And to achieve that, we need your help. We’ve already heard many of you share great ideas on this area, so we wanted to double down and ask for your input. Now’s a great chance to really </a:t>
            </a:r>
            <a:r>
              <a:rPr lang="en-US" sz="1200" b="1" dirty="0"/>
              <a:t>[have an impact on the way we do business]</a:t>
            </a:r>
            <a:r>
              <a:rPr lang="en-US" sz="1200" dirty="0"/>
              <a:t>, but it’s also a great opportunity to </a:t>
            </a:r>
            <a:r>
              <a:rPr lang="en-US" sz="1200" b="1" dirty="0"/>
              <a:t>[get recognized for your contributions and find new career opportunities as some of you will get the opportunity to take ownership for turning your ideas into reality]</a:t>
            </a:r>
            <a:r>
              <a:rPr lang="en-US" sz="1200" dirty="0"/>
              <a:t>.</a:t>
            </a:r>
          </a:p>
          <a:p>
            <a:pPr marL="0" indent="0">
              <a:buNone/>
            </a:pPr>
            <a:r>
              <a:rPr lang="en-US" sz="1200" dirty="0"/>
              <a:t>So, in the coming months, we will be launching several initiatives, some of which will permanently change the way we work, to drive this transformation. The first of these is an </a:t>
            </a:r>
            <a:r>
              <a:rPr lang="en-US" sz="1200" b="1" dirty="0"/>
              <a:t>[innovation challenge for finding 100 practical ideas we can implement already this year to cut our environmental footprint by 20% and kickstart the transformation]. </a:t>
            </a:r>
            <a:r>
              <a:rPr lang="en-US" sz="1200" dirty="0"/>
              <a:t>This is a big ask, so we’d love to see all of our employees participate.</a:t>
            </a:r>
            <a:endParaRPr lang="en-FI" sz="1200" dirty="0"/>
          </a:p>
          <a:p>
            <a:pPr marL="0" indent="0">
              <a:buNone/>
            </a:pPr>
            <a:r>
              <a:rPr lang="en-US" sz="1200" dirty="0"/>
              <a:t>This first challenge starts</a:t>
            </a:r>
            <a:r>
              <a:rPr lang="en-US" sz="1200" b="1" dirty="0"/>
              <a:t> [today] </a:t>
            </a:r>
            <a:r>
              <a:rPr lang="en-US" sz="1200" dirty="0"/>
              <a:t>and we ask all of you to come up with any kind of environmental sustainability related ideas, as long as they:</a:t>
            </a:r>
            <a:endParaRPr lang="en-FI" sz="1200" dirty="0"/>
          </a:p>
          <a:p>
            <a:pPr marL="0" indent="0">
              <a:buNone/>
            </a:pPr>
            <a:r>
              <a:rPr lang="en-US" sz="1200" dirty="0"/>
              <a:t>a) </a:t>
            </a:r>
            <a:r>
              <a:rPr lang="en-US" sz="1200" b="1" dirty="0"/>
              <a:t>[help reduce our carbon and/or water footprints]</a:t>
            </a:r>
            <a:endParaRPr lang="en-FI" sz="1200" dirty="0"/>
          </a:p>
          <a:p>
            <a:pPr marL="0" indent="0">
              <a:buNone/>
            </a:pPr>
            <a:r>
              <a:rPr lang="en-US" sz="1200" dirty="0"/>
              <a:t>b) [</a:t>
            </a:r>
            <a:r>
              <a:rPr lang="en-US" sz="1200" b="1" dirty="0"/>
              <a:t>could be implemented already this year</a:t>
            </a:r>
            <a:r>
              <a:rPr lang="en-US" sz="1200" dirty="0"/>
              <a:t>]</a:t>
            </a:r>
            <a:endParaRPr lang="en-FI" sz="1200" dirty="0"/>
          </a:p>
          <a:p>
            <a:pPr marL="0" indent="0">
              <a:buNone/>
            </a:pPr>
            <a:r>
              <a:rPr lang="en-US" sz="1200" dirty="0"/>
              <a:t>Later this year, we’ll then be looking for bigger, more transformative ideas we can do on this front in the coming years, but first we need to focus on these low-hanging fruits to really show that we as an organization are serious about actually doing this, not just talking about it.</a:t>
            </a:r>
            <a:endParaRPr lang="en-FI" sz="1200" dirty="0"/>
          </a:p>
          <a:p>
            <a:pPr marL="0" indent="0">
              <a:buNone/>
            </a:pPr>
            <a:endParaRPr lang="en-US" sz="1200" dirty="0"/>
          </a:p>
        </p:txBody>
      </p:sp>
      <p:sp>
        <p:nvSpPr>
          <p:cNvPr id="3" name="TextBox 2">
            <a:extLst>
              <a:ext uri="{FF2B5EF4-FFF2-40B4-BE49-F238E27FC236}">
                <a16:creationId xmlns:a16="http://schemas.microsoft.com/office/drawing/2014/main" id="{7E5FD3C3-0715-7D4A-83A2-B63ED4403EB9}"/>
              </a:ext>
            </a:extLst>
          </p:cNvPr>
          <p:cNvSpPr txBox="1"/>
          <p:nvPr/>
        </p:nvSpPr>
        <p:spPr>
          <a:xfrm rot="16200000">
            <a:off x="-745294" y="2208497"/>
            <a:ext cx="2012089" cy="246221"/>
          </a:xfrm>
          <a:prstGeom prst="rect">
            <a:avLst/>
          </a:prstGeom>
          <a:noFill/>
        </p:spPr>
        <p:txBody>
          <a:bodyPr wrap="none" rtlCol="0">
            <a:spAutoFit/>
          </a:bodyPr>
          <a:lstStyle/>
          <a:p>
            <a:r>
              <a:rPr lang="en-US" sz="1000" b="1" dirty="0"/>
              <a:t>WHY FOR ORG. + EMPLOYEES</a:t>
            </a:r>
          </a:p>
        </p:txBody>
      </p:sp>
      <p:sp>
        <p:nvSpPr>
          <p:cNvPr id="4" name="TextBox 3">
            <a:extLst>
              <a:ext uri="{FF2B5EF4-FFF2-40B4-BE49-F238E27FC236}">
                <a16:creationId xmlns:a16="http://schemas.microsoft.com/office/drawing/2014/main" id="{4B72FBBE-8540-8F45-B093-A66020AA6CBD}"/>
              </a:ext>
            </a:extLst>
          </p:cNvPr>
          <p:cNvSpPr txBox="1"/>
          <p:nvPr/>
        </p:nvSpPr>
        <p:spPr>
          <a:xfrm>
            <a:off x="6487646" y="1074509"/>
            <a:ext cx="5692926" cy="4154984"/>
          </a:xfrm>
          <a:prstGeom prst="rect">
            <a:avLst/>
          </a:prstGeom>
          <a:noFill/>
        </p:spPr>
        <p:txBody>
          <a:bodyPr wrap="square" rtlCol="0">
            <a:spAutoFit/>
          </a:bodyPr>
          <a:lstStyle/>
          <a:p>
            <a:pPr algn="just"/>
            <a:r>
              <a:rPr lang="en-US" sz="1200" dirty="0">
                <a:solidFill>
                  <a:schemeClr val="tx2"/>
                </a:solidFill>
              </a:rPr>
              <a:t>We’re now launching a new innovation platform </a:t>
            </a:r>
            <a:r>
              <a:rPr lang="en-US" sz="1200" b="1" dirty="0">
                <a:solidFill>
                  <a:schemeClr val="tx2"/>
                </a:solidFill>
              </a:rPr>
              <a:t>[called Viima] </a:t>
            </a:r>
            <a:r>
              <a:rPr lang="en-US" sz="1200" dirty="0">
                <a:solidFill>
                  <a:schemeClr val="tx2"/>
                </a:solidFill>
              </a:rPr>
              <a:t>where this and most of the upcoming initiatives will be taking place.</a:t>
            </a:r>
          </a:p>
          <a:p>
            <a:endParaRPr lang="en-US" sz="1200" b="1" dirty="0">
              <a:solidFill>
                <a:schemeClr val="tx2"/>
              </a:solidFill>
            </a:endParaRPr>
          </a:p>
          <a:p>
            <a:r>
              <a:rPr lang="en-US" sz="1200" dirty="0">
                <a:solidFill>
                  <a:schemeClr val="tx2"/>
                </a:solidFill>
              </a:rPr>
              <a:t>In practice, how this will work is that you’ll be receiving invites to the platform from </a:t>
            </a:r>
            <a:r>
              <a:rPr lang="en-US" sz="1200" b="1" dirty="0">
                <a:solidFill>
                  <a:schemeClr val="tx2"/>
                </a:solidFill>
              </a:rPr>
              <a:t>[challenge manager] </a:t>
            </a:r>
            <a:r>
              <a:rPr lang="en-US" sz="1200" dirty="0">
                <a:solidFill>
                  <a:schemeClr val="tx2"/>
                </a:solidFill>
              </a:rPr>
              <a:t>later today with more specific instructions on how to participate.</a:t>
            </a:r>
          </a:p>
          <a:p>
            <a:endParaRPr lang="en-US" sz="1200" dirty="0">
              <a:solidFill>
                <a:schemeClr val="tx2"/>
              </a:solidFill>
            </a:endParaRPr>
          </a:p>
          <a:p>
            <a:r>
              <a:rPr lang="en-US" sz="1200" dirty="0">
                <a:solidFill>
                  <a:schemeClr val="tx2"/>
                </a:solidFill>
              </a:rPr>
              <a:t>You will then have </a:t>
            </a:r>
            <a:r>
              <a:rPr lang="en-US" sz="1200" b="1" dirty="0">
                <a:solidFill>
                  <a:schemeClr val="tx2"/>
                </a:solidFill>
              </a:rPr>
              <a:t>[1 week]</a:t>
            </a:r>
            <a:r>
              <a:rPr lang="en-US" sz="1200" dirty="0">
                <a:solidFill>
                  <a:schemeClr val="tx2"/>
                </a:solidFill>
              </a:rPr>
              <a:t> to submit your ideas. Once the two weeks is up, you will then refine those ideas into more practical solutions based on feedback from others for </a:t>
            </a:r>
            <a:r>
              <a:rPr lang="en-US" sz="1200" b="1" dirty="0">
                <a:solidFill>
                  <a:schemeClr val="tx2"/>
                </a:solidFill>
              </a:rPr>
              <a:t>[2 weeks]</a:t>
            </a:r>
            <a:r>
              <a:rPr lang="en-US" sz="1200" dirty="0">
                <a:solidFill>
                  <a:schemeClr val="tx2"/>
                </a:solidFill>
              </a:rPr>
              <a:t>. After that, we’ll have one final week for voting on and evaluating the ideas, after which </a:t>
            </a:r>
            <a:r>
              <a:rPr lang="en-US" sz="1200" b="1" dirty="0">
                <a:solidFill>
                  <a:schemeClr val="tx2"/>
                </a:solidFill>
              </a:rPr>
              <a:t>[our sustainability board will choose 100 of the most promising ones, all of which we will implement]</a:t>
            </a:r>
            <a:r>
              <a:rPr lang="en-US" sz="1200" dirty="0">
                <a:solidFill>
                  <a:schemeClr val="tx2"/>
                </a:solidFill>
              </a:rPr>
              <a:t>.</a:t>
            </a:r>
          </a:p>
          <a:p>
            <a:endParaRPr lang="en-US" sz="1200" b="1" dirty="0">
              <a:solidFill>
                <a:schemeClr val="tx2"/>
              </a:solidFill>
            </a:endParaRPr>
          </a:p>
          <a:p>
            <a:r>
              <a:rPr lang="en-US" sz="1200" dirty="0">
                <a:solidFill>
                  <a:schemeClr val="tx2"/>
                </a:solidFill>
              </a:rPr>
              <a:t>I can’t stress enough how big of a deal this really is for us as an organization. We know that you’re all busy, but we’d still love to see all of you take half an hour for this during each of the upcoming phases.</a:t>
            </a:r>
          </a:p>
          <a:p>
            <a:endParaRPr lang="en-US" sz="1200" dirty="0">
              <a:solidFill>
                <a:schemeClr val="tx2"/>
              </a:solidFill>
            </a:endParaRPr>
          </a:p>
          <a:p>
            <a:r>
              <a:rPr lang="en-US" sz="1200" dirty="0">
                <a:solidFill>
                  <a:schemeClr val="tx2"/>
                </a:solidFill>
              </a:rPr>
              <a:t>Let’s make the world a better place together! </a:t>
            </a:r>
          </a:p>
          <a:p>
            <a:endParaRPr lang="en-US" sz="1200" dirty="0">
              <a:solidFill>
                <a:schemeClr val="tx2"/>
              </a:solidFill>
            </a:endParaRPr>
          </a:p>
          <a:p>
            <a:r>
              <a:rPr lang="en-US" sz="1200" b="1" dirty="0">
                <a:solidFill>
                  <a:schemeClr val="tx2"/>
                </a:solidFill>
              </a:rPr>
              <a:t>[Name]</a:t>
            </a:r>
            <a:br>
              <a:rPr lang="en-US" sz="1200" b="1" dirty="0">
                <a:solidFill>
                  <a:schemeClr val="tx2"/>
                </a:solidFill>
              </a:rPr>
            </a:br>
            <a:r>
              <a:rPr lang="en-US" sz="1200" b="1" dirty="0">
                <a:solidFill>
                  <a:schemeClr val="tx2"/>
                </a:solidFill>
              </a:rPr>
              <a:t>[Title of C-level sponsor]</a:t>
            </a:r>
          </a:p>
        </p:txBody>
      </p:sp>
      <p:sp>
        <p:nvSpPr>
          <p:cNvPr id="7" name="TextBox 6">
            <a:extLst>
              <a:ext uri="{FF2B5EF4-FFF2-40B4-BE49-F238E27FC236}">
                <a16:creationId xmlns:a16="http://schemas.microsoft.com/office/drawing/2014/main" id="{E2177EEB-5C6E-4B40-8E4E-7A5FA08EE53E}"/>
              </a:ext>
            </a:extLst>
          </p:cNvPr>
          <p:cNvSpPr txBox="1"/>
          <p:nvPr/>
        </p:nvSpPr>
        <p:spPr>
          <a:xfrm rot="16200000">
            <a:off x="-460761" y="4672095"/>
            <a:ext cx="1443024" cy="246221"/>
          </a:xfrm>
          <a:prstGeom prst="rect">
            <a:avLst/>
          </a:prstGeom>
          <a:noFill/>
        </p:spPr>
        <p:txBody>
          <a:bodyPr wrap="none" rtlCol="0">
            <a:spAutoFit/>
          </a:bodyPr>
          <a:lstStyle/>
          <a:p>
            <a:r>
              <a:rPr lang="en-US" sz="1000" b="1" dirty="0"/>
              <a:t>HOW (BIG PICTURE)</a:t>
            </a:r>
          </a:p>
        </p:txBody>
      </p:sp>
      <p:sp>
        <p:nvSpPr>
          <p:cNvPr id="8" name="TextBox 7">
            <a:extLst>
              <a:ext uri="{FF2B5EF4-FFF2-40B4-BE49-F238E27FC236}">
                <a16:creationId xmlns:a16="http://schemas.microsoft.com/office/drawing/2014/main" id="{D11A2800-CC38-4B49-A460-FE1A94E3538B}"/>
              </a:ext>
            </a:extLst>
          </p:cNvPr>
          <p:cNvSpPr txBox="1"/>
          <p:nvPr/>
        </p:nvSpPr>
        <p:spPr>
          <a:xfrm rot="16200000">
            <a:off x="6030237" y="1505285"/>
            <a:ext cx="567784" cy="246221"/>
          </a:xfrm>
          <a:prstGeom prst="rect">
            <a:avLst/>
          </a:prstGeom>
          <a:noFill/>
        </p:spPr>
        <p:txBody>
          <a:bodyPr wrap="none" rtlCol="0">
            <a:spAutoFit/>
          </a:bodyPr>
          <a:lstStyle/>
          <a:p>
            <a:r>
              <a:rPr lang="en-US" sz="1000" b="1" dirty="0"/>
              <a:t>WHAT</a:t>
            </a:r>
          </a:p>
        </p:txBody>
      </p:sp>
    </p:spTree>
    <p:extLst>
      <p:ext uri="{BB962C8B-B14F-4D97-AF65-F5344CB8AC3E}">
        <p14:creationId xmlns:p14="http://schemas.microsoft.com/office/powerpoint/2010/main" val="16497587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478879" y="0"/>
            <a:ext cx="10797988" cy="823456"/>
          </a:xfrm>
        </p:spPr>
        <p:txBody>
          <a:bodyPr>
            <a:normAutofit/>
          </a:bodyPr>
          <a:lstStyle/>
          <a:p>
            <a:r>
              <a:rPr lang="en-US" sz="2800" dirty="0"/>
              <a:t>Example Email on the Practicalities</a:t>
            </a:r>
          </a:p>
        </p:txBody>
      </p:sp>
      <p:sp>
        <p:nvSpPr>
          <p:cNvPr id="11" name="Content Placeholder 4">
            <a:extLst>
              <a:ext uri="{FF2B5EF4-FFF2-40B4-BE49-F238E27FC236}">
                <a16:creationId xmlns:a16="http://schemas.microsoft.com/office/drawing/2014/main" id="{A9C9C469-0007-AC44-ABFA-22BE139BA6EF}"/>
              </a:ext>
            </a:extLst>
          </p:cNvPr>
          <p:cNvSpPr>
            <a:spLocks noGrp="1"/>
          </p:cNvSpPr>
          <p:nvPr>
            <p:ph idx="1"/>
          </p:nvPr>
        </p:nvSpPr>
        <p:spPr>
          <a:xfrm>
            <a:off x="478879" y="823456"/>
            <a:ext cx="5398994" cy="4981808"/>
          </a:xfrm>
        </p:spPr>
        <p:txBody>
          <a:bodyPr>
            <a:noAutofit/>
          </a:bodyPr>
          <a:lstStyle/>
          <a:p>
            <a:pPr marL="0" indent="0">
              <a:buNone/>
            </a:pPr>
            <a:r>
              <a:rPr lang="en-US" sz="1200" dirty="0"/>
              <a:t>Hey everyone,</a:t>
            </a:r>
          </a:p>
          <a:p>
            <a:pPr marL="0" indent="0">
              <a:buNone/>
            </a:pPr>
            <a:r>
              <a:rPr lang="en-US" sz="1200" dirty="0"/>
              <a:t>As you saw in the email from </a:t>
            </a:r>
            <a:r>
              <a:rPr lang="en-US" sz="1200" b="1" dirty="0"/>
              <a:t>[C-level sponsor] </a:t>
            </a:r>
            <a:r>
              <a:rPr lang="en-US" sz="1200" dirty="0"/>
              <a:t>earlier today, we’re now launching an innovation challenge to come up with [</a:t>
            </a:r>
            <a:r>
              <a:rPr lang="en-US" sz="1200" b="1" dirty="0"/>
              <a:t>ideas for reducing our environmental footprint by 20%]</a:t>
            </a:r>
            <a:r>
              <a:rPr lang="en-US" sz="1200" i="1" dirty="0"/>
              <a:t>.</a:t>
            </a:r>
          </a:p>
          <a:p>
            <a:pPr marL="0" indent="0">
              <a:buNone/>
            </a:pPr>
            <a:r>
              <a:rPr lang="en-US" sz="1200" dirty="0"/>
              <a:t>This message contains a link you can use to log in to the innovation platform where the challenge will take place, as well as more specific instructions on how to participate.</a:t>
            </a:r>
          </a:p>
          <a:p>
            <a:pPr marL="0" indent="0">
              <a:buNone/>
            </a:pPr>
            <a:r>
              <a:rPr lang="en-US" sz="1200" dirty="0"/>
              <a:t>This is the biggest development priority for the whole organization this year, and we really need all of you to participate, so please take the time from your day-to-day to share your ideas on how we could achieve these goals. As a reminder, people coming up with the ideas will receive </a:t>
            </a:r>
            <a:r>
              <a:rPr lang="en-US" sz="1200" b="1" dirty="0"/>
              <a:t>[special recognition]</a:t>
            </a:r>
            <a:r>
              <a:rPr lang="en-US" sz="1200" dirty="0"/>
              <a:t> in front of the company and will have the opportunity </a:t>
            </a:r>
            <a:r>
              <a:rPr lang="en-US" sz="1200" b="1" dirty="0"/>
              <a:t>[to work on implementing their ideas]</a:t>
            </a:r>
            <a:r>
              <a:rPr lang="en-US" sz="1200" dirty="0"/>
              <a:t>.</a:t>
            </a:r>
          </a:p>
          <a:p>
            <a:pPr marL="0" indent="0">
              <a:buNone/>
            </a:pPr>
            <a:r>
              <a:rPr lang="en-US" sz="1200" dirty="0"/>
              <a:t>We’d like to highlight that we’re  now looking for </a:t>
            </a:r>
            <a:r>
              <a:rPr lang="en-US" sz="1200" b="1" dirty="0"/>
              <a:t>any kind of ideas or opportunities for reducing our environmental impact</a:t>
            </a:r>
            <a:r>
              <a:rPr lang="en-US" sz="1200" dirty="0"/>
              <a:t>, so it isn’t just about ground-breaking new inventions. In fact, you </a:t>
            </a:r>
            <a:r>
              <a:rPr lang="en-US" sz="1200" b="1" dirty="0"/>
              <a:t>don’t even have to have a solution for addressing problems or inefficiencies in our current products or processes</a:t>
            </a:r>
            <a:r>
              <a:rPr lang="en-US" sz="1200" dirty="0"/>
              <a:t>. Simply spotting these problems is equally valuable. In the upcoming phases, up to </a:t>
            </a:r>
            <a:r>
              <a:rPr lang="en-US" sz="1200" b="1" dirty="0"/>
              <a:t>[300 of the most promising ideas]</a:t>
            </a:r>
            <a:r>
              <a:rPr lang="en-US" sz="1200" dirty="0"/>
              <a:t> will then receive help from our team to turn those problems into solutions that could be implemented.</a:t>
            </a:r>
          </a:p>
          <a:p>
            <a:pPr marL="0" indent="0">
              <a:buNone/>
            </a:pPr>
            <a:r>
              <a:rPr lang="en-US" sz="1200" dirty="0"/>
              <a:t>Once you log in to the innovation platform, you will be greeted with a quick video explaining how the platform works, but in essence, all you have to do is click on the “add new idea” button and then fill in the form. However, if you want to get some inspiration, you can look at other people’s ideas before submitting yours.</a:t>
            </a:r>
          </a:p>
        </p:txBody>
      </p:sp>
      <p:sp>
        <p:nvSpPr>
          <p:cNvPr id="12" name="TextBox 11">
            <a:extLst>
              <a:ext uri="{FF2B5EF4-FFF2-40B4-BE49-F238E27FC236}">
                <a16:creationId xmlns:a16="http://schemas.microsoft.com/office/drawing/2014/main" id="{D54A9323-AABB-B444-A5C0-5A51ABB0DD03}"/>
              </a:ext>
            </a:extLst>
          </p:cNvPr>
          <p:cNvSpPr txBox="1"/>
          <p:nvPr/>
        </p:nvSpPr>
        <p:spPr>
          <a:xfrm rot="16200000">
            <a:off x="-745294" y="2208497"/>
            <a:ext cx="2012089" cy="246221"/>
          </a:xfrm>
          <a:prstGeom prst="rect">
            <a:avLst/>
          </a:prstGeom>
          <a:noFill/>
        </p:spPr>
        <p:txBody>
          <a:bodyPr wrap="none" rtlCol="0">
            <a:spAutoFit/>
          </a:bodyPr>
          <a:lstStyle/>
          <a:p>
            <a:r>
              <a:rPr lang="en-US" sz="1000" b="1" dirty="0"/>
              <a:t>WHY FOR ORG. + EMPLOYEES</a:t>
            </a:r>
          </a:p>
        </p:txBody>
      </p:sp>
      <p:sp>
        <p:nvSpPr>
          <p:cNvPr id="14" name="TextBox 13">
            <a:extLst>
              <a:ext uri="{FF2B5EF4-FFF2-40B4-BE49-F238E27FC236}">
                <a16:creationId xmlns:a16="http://schemas.microsoft.com/office/drawing/2014/main" id="{2AB0EAF8-2E1D-6242-A032-CB29432FB7C9}"/>
              </a:ext>
            </a:extLst>
          </p:cNvPr>
          <p:cNvSpPr txBox="1"/>
          <p:nvPr/>
        </p:nvSpPr>
        <p:spPr>
          <a:xfrm rot="16200000">
            <a:off x="-460760" y="4243426"/>
            <a:ext cx="1443024" cy="246221"/>
          </a:xfrm>
          <a:prstGeom prst="rect">
            <a:avLst/>
          </a:prstGeom>
          <a:noFill/>
        </p:spPr>
        <p:txBody>
          <a:bodyPr wrap="none" rtlCol="0">
            <a:spAutoFit/>
          </a:bodyPr>
          <a:lstStyle/>
          <a:p>
            <a:r>
              <a:rPr lang="en-US" sz="1000" b="1" dirty="0"/>
              <a:t>HOW (BIG PICTURE)</a:t>
            </a:r>
          </a:p>
        </p:txBody>
      </p:sp>
      <p:sp>
        <p:nvSpPr>
          <p:cNvPr id="15" name="TextBox 14">
            <a:extLst>
              <a:ext uri="{FF2B5EF4-FFF2-40B4-BE49-F238E27FC236}">
                <a16:creationId xmlns:a16="http://schemas.microsoft.com/office/drawing/2014/main" id="{9005F185-AF5A-0840-BD33-089BFB3F2C14}"/>
              </a:ext>
            </a:extLst>
          </p:cNvPr>
          <p:cNvSpPr txBox="1"/>
          <p:nvPr/>
        </p:nvSpPr>
        <p:spPr>
          <a:xfrm rot="16200000">
            <a:off x="6030237" y="1505285"/>
            <a:ext cx="567784" cy="246221"/>
          </a:xfrm>
          <a:prstGeom prst="rect">
            <a:avLst/>
          </a:prstGeom>
          <a:noFill/>
        </p:spPr>
        <p:txBody>
          <a:bodyPr wrap="none" rtlCol="0">
            <a:spAutoFit/>
          </a:bodyPr>
          <a:lstStyle/>
          <a:p>
            <a:r>
              <a:rPr lang="en-US" sz="1000" b="1" dirty="0"/>
              <a:t>WHAT</a:t>
            </a:r>
          </a:p>
        </p:txBody>
      </p:sp>
      <p:sp>
        <p:nvSpPr>
          <p:cNvPr id="16" name="Content Placeholder 4">
            <a:extLst>
              <a:ext uri="{FF2B5EF4-FFF2-40B4-BE49-F238E27FC236}">
                <a16:creationId xmlns:a16="http://schemas.microsoft.com/office/drawing/2014/main" id="{A501D31D-6703-BB46-8C84-C5175BDDF904}"/>
              </a:ext>
            </a:extLst>
          </p:cNvPr>
          <p:cNvSpPr txBox="1">
            <a:spLocks/>
          </p:cNvSpPr>
          <p:nvPr/>
        </p:nvSpPr>
        <p:spPr>
          <a:xfrm>
            <a:off x="6655365" y="1154120"/>
            <a:ext cx="5398994" cy="46511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dirty="0"/>
              <a:t>As a recap, here’s what we’d love to see from you:</a:t>
            </a:r>
          </a:p>
          <a:p>
            <a:pPr>
              <a:buFont typeface="+mj-lt"/>
              <a:buAutoNum type="arabicPeriod"/>
            </a:pPr>
            <a:r>
              <a:rPr lang="en-US" sz="1200" dirty="0"/>
              <a:t>Click on the link below to sign in and access the platform</a:t>
            </a:r>
          </a:p>
          <a:p>
            <a:pPr>
              <a:buFont typeface="+mj-lt"/>
              <a:buAutoNum type="arabicPeriod"/>
            </a:pPr>
            <a:r>
              <a:rPr lang="en-US" sz="1200" dirty="0"/>
              <a:t>Submit your ideas for reducing our environmental footprint by clicking the ”Add new” button and filling in the form.</a:t>
            </a:r>
          </a:p>
          <a:p>
            <a:pPr>
              <a:buFont typeface="+mj-lt"/>
              <a:buAutoNum type="arabicPeriod"/>
            </a:pPr>
            <a:r>
              <a:rPr lang="en-US" sz="1200" dirty="0"/>
              <a:t>Go and like ideas from other people</a:t>
            </a:r>
          </a:p>
          <a:p>
            <a:pPr marL="0" indent="0">
              <a:buNone/>
            </a:pPr>
            <a:br>
              <a:rPr lang="en-US" sz="1200" dirty="0"/>
            </a:br>
            <a:r>
              <a:rPr lang="en-US" sz="1200" dirty="0"/>
              <a:t>Remember, we’re now looking for ideas that:</a:t>
            </a:r>
          </a:p>
          <a:p>
            <a:r>
              <a:rPr lang="en-US" sz="1200" dirty="0"/>
              <a:t>Point out an area where we’re currently not so great for the environment, or propose a solution that helps us reduce our environmental footprint</a:t>
            </a:r>
          </a:p>
          <a:p>
            <a:r>
              <a:rPr lang="en-US" sz="1200" dirty="0"/>
              <a:t>AND could be implemented already this year</a:t>
            </a:r>
          </a:p>
          <a:p>
            <a:pPr marL="0" indent="0">
              <a:buFont typeface="Arial" panose="020B0604020202020204" pitchFamily="34" charset="0"/>
              <a:buNone/>
            </a:pPr>
            <a:r>
              <a:rPr lang="en-US" sz="1200" dirty="0"/>
              <a:t>So, focus on those more practical ideas, even if they might seem like minor inefficiencies. There might not be a silver bullet that solves all of this, but that’s fine. Hundreds of those smaller improvements do also really add up and make a big difference.</a:t>
            </a:r>
          </a:p>
          <a:p>
            <a:pPr marL="0" indent="0">
              <a:buFont typeface="Arial" panose="020B0604020202020204" pitchFamily="34" charset="0"/>
              <a:buNone/>
            </a:pPr>
            <a:r>
              <a:rPr lang="en-US" sz="1200" dirty="0"/>
              <a:t>If you have any questions, concerns or technical difficulties, you can reach the organizing team on </a:t>
            </a:r>
            <a:r>
              <a:rPr lang="en-US" sz="1200" b="1" dirty="0"/>
              <a:t>[this Teams channel]</a:t>
            </a:r>
            <a:r>
              <a:rPr lang="en-US" sz="1200" dirty="0"/>
              <a:t>. We’ll be there to help you get going.</a:t>
            </a:r>
          </a:p>
          <a:p>
            <a:pPr marL="0" indent="0">
              <a:buFont typeface="Arial" panose="020B0604020202020204" pitchFamily="34" charset="0"/>
              <a:buNone/>
            </a:pPr>
            <a:r>
              <a:rPr lang="en-US" sz="1200" dirty="0"/>
              <a:t>Good luck and thank you for your participation! On behalf of the organizing team,</a:t>
            </a:r>
          </a:p>
          <a:p>
            <a:pPr marL="0" indent="0">
              <a:buFont typeface="Arial" panose="020B0604020202020204" pitchFamily="34" charset="0"/>
              <a:buNone/>
            </a:pPr>
            <a:r>
              <a:rPr lang="en-US" sz="1200" b="1" dirty="0"/>
              <a:t>[Challenge manager]</a:t>
            </a:r>
          </a:p>
          <a:p>
            <a:pPr marL="0" indent="0">
              <a:buNone/>
            </a:pPr>
            <a:endParaRPr lang="en-US" sz="1200" b="1" dirty="0"/>
          </a:p>
          <a:p>
            <a:pPr marL="0" indent="0">
              <a:buNone/>
            </a:pPr>
            <a:r>
              <a:rPr lang="en-US" sz="1200" b="1" dirty="0"/>
              <a:t>[BIG LINK FOR SIGNING IN TO THE PLATFORM]</a:t>
            </a:r>
            <a:endParaRPr lang="en-US" sz="1200" dirty="0"/>
          </a:p>
          <a:p>
            <a:pPr marL="0" indent="0">
              <a:buFont typeface="Arial" panose="020B0604020202020204" pitchFamily="34" charset="0"/>
              <a:buNone/>
            </a:pPr>
            <a:endParaRPr lang="en-US" sz="1200" b="1" dirty="0"/>
          </a:p>
        </p:txBody>
      </p:sp>
    </p:spTree>
    <p:extLst>
      <p:ext uri="{BB962C8B-B14F-4D97-AF65-F5344CB8AC3E}">
        <p14:creationId xmlns:p14="http://schemas.microsoft.com/office/powerpoint/2010/main" val="35097291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478879" y="0"/>
            <a:ext cx="10797988" cy="823456"/>
          </a:xfrm>
        </p:spPr>
        <p:txBody>
          <a:bodyPr>
            <a:normAutofit/>
          </a:bodyPr>
          <a:lstStyle/>
          <a:p>
            <a:r>
              <a:rPr lang="en-US" sz="2800" dirty="0"/>
              <a:t>Example Email on The Next Phase of a Challenge</a:t>
            </a:r>
          </a:p>
        </p:txBody>
      </p:sp>
      <p:sp>
        <p:nvSpPr>
          <p:cNvPr id="11" name="Content Placeholder 4">
            <a:extLst>
              <a:ext uri="{FF2B5EF4-FFF2-40B4-BE49-F238E27FC236}">
                <a16:creationId xmlns:a16="http://schemas.microsoft.com/office/drawing/2014/main" id="{A9C9C469-0007-AC44-ABFA-22BE139BA6EF}"/>
              </a:ext>
            </a:extLst>
          </p:cNvPr>
          <p:cNvSpPr>
            <a:spLocks noGrp="1"/>
          </p:cNvSpPr>
          <p:nvPr>
            <p:ph idx="1"/>
          </p:nvPr>
        </p:nvSpPr>
        <p:spPr>
          <a:xfrm>
            <a:off x="478879" y="823456"/>
            <a:ext cx="7201297" cy="5917912"/>
          </a:xfrm>
        </p:spPr>
        <p:txBody>
          <a:bodyPr>
            <a:noAutofit/>
          </a:bodyPr>
          <a:lstStyle/>
          <a:p>
            <a:pPr marL="0" indent="0">
              <a:buNone/>
            </a:pPr>
            <a:r>
              <a:rPr lang="en-US" sz="1200" dirty="0"/>
              <a:t>Hey everyone,</a:t>
            </a:r>
          </a:p>
          <a:p>
            <a:pPr marL="0" indent="0">
              <a:buNone/>
            </a:pPr>
            <a:r>
              <a:rPr lang="en-US" sz="1200" dirty="0"/>
              <a:t>Our environmental impact innovation challenge is off to a great start, we got an incredible </a:t>
            </a:r>
            <a:r>
              <a:rPr lang="en-US" sz="1200" b="1" dirty="0"/>
              <a:t>[842 new ideas from you in just a week]</a:t>
            </a:r>
            <a:r>
              <a:rPr lang="en-US" sz="1200" dirty="0"/>
              <a:t>! Thank you for your super active contributions so far.</a:t>
            </a:r>
          </a:p>
          <a:p>
            <a:pPr marL="0" indent="0">
              <a:buNone/>
            </a:pPr>
            <a:r>
              <a:rPr lang="en-US" sz="1200" dirty="0"/>
              <a:t>We’re now moving on to the next phase of the campaign where we’ll be focusing on refining the ideas into concepts that could actually be implemented. By definition, most ideas will be a bit rough around the edges at this point, so don’t worry if your idea isn’t there yet!</a:t>
            </a:r>
          </a:p>
          <a:p>
            <a:pPr marL="0" indent="0">
              <a:buNone/>
            </a:pPr>
            <a:r>
              <a:rPr lang="en-US" sz="1200" dirty="0"/>
              <a:t>By now, </a:t>
            </a:r>
            <a:r>
              <a:rPr lang="en-US" sz="1200" b="1" dirty="0"/>
              <a:t>[the 300 most promising ideas based on your likes]</a:t>
            </a:r>
            <a:r>
              <a:rPr lang="en-US" sz="1200" dirty="0"/>
              <a:t> should all have received suggestions and feedback from our team that will help you refine the idea further. </a:t>
            </a:r>
          </a:p>
          <a:p>
            <a:pPr marL="0" indent="0">
              <a:buNone/>
            </a:pPr>
            <a:r>
              <a:rPr lang="en-US" sz="1200" dirty="0"/>
              <a:t>These instruction will be slightly different for different ideas, but the common nominator for most is to focus on looking at the problem domain and identifying the root cause before coming up with your final proposition.</a:t>
            </a:r>
          </a:p>
          <a:p>
            <a:pPr marL="0" indent="0">
              <a:buNone/>
            </a:pPr>
            <a:r>
              <a:rPr lang="en-US" sz="1200" dirty="0"/>
              <a:t>If any of that feels a bit overwhelming, please ask our team for more details </a:t>
            </a:r>
            <a:r>
              <a:rPr lang="en-US" sz="1200" b="1" dirty="0"/>
              <a:t>[either directly in Viima, or via our Teams channel]</a:t>
            </a:r>
            <a:r>
              <a:rPr lang="en-US" sz="1200" dirty="0"/>
              <a:t>, or drop a mention or message to a colleague you think could help you further develop the idea. In addition, if you have any suggestions or feedback to your colleagues’ ideas, now’s a great time to help them out as well.</a:t>
            </a:r>
          </a:p>
          <a:p>
            <a:pPr marL="0" indent="0">
              <a:buNone/>
            </a:pPr>
            <a:r>
              <a:rPr lang="en-US" sz="1200" dirty="0"/>
              <a:t>So, for each of you, </a:t>
            </a:r>
            <a:r>
              <a:rPr lang="en-US" sz="1200" b="1" dirty="0"/>
              <a:t>the next steps are </a:t>
            </a:r>
            <a:r>
              <a:rPr lang="en-US" sz="1200" dirty="0"/>
              <a:t>to:</a:t>
            </a:r>
          </a:p>
          <a:p>
            <a:pPr>
              <a:buFont typeface="+mj-lt"/>
              <a:buAutoNum type="arabicPeriod"/>
            </a:pPr>
            <a:r>
              <a:rPr lang="en-US" sz="1200" dirty="0"/>
              <a:t>Refine your idea into a more </a:t>
            </a:r>
            <a:r>
              <a:rPr lang="en-US" sz="1200" b="1" dirty="0"/>
              <a:t>refined concept</a:t>
            </a:r>
            <a:r>
              <a:rPr lang="en-US" sz="1200" dirty="0"/>
              <a:t> with instructions from our team (link below)</a:t>
            </a:r>
          </a:p>
          <a:p>
            <a:pPr>
              <a:buFont typeface="+mj-lt"/>
              <a:buAutoNum type="arabicPeriod"/>
            </a:pPr>
            <a:r>
              <a:rPr lang="en-US" sz="1200" dirty="0"/>
              <a:t>Help your colleagues refine their ideas by sharing your comments and feedback towards their ideas</a:t>
            </a:r>
          </a:p>
          <a:p>
            <a:pPr marL="0" indent="0">
              <a:buNone/>
            </a:pPr>
            <a:br>
              <a:rPr lang="en-US" sz="1200" dirty="0"/>
            </a:br>
            <a:r>
              <a:rPr lang="en-US" sz="1200" dirty="0"/>
              <a:t>Keep up the great work! On behalf of the </a:t>
            </a:r>
            <a:r>
              <a:rPr lang="en-US" sz="1200" b="1" dirty="0"/>
              <a:t>[organizing team],</a:t>
            </a:r>
          </a:p>
          <a:p>
            <a:pPr marL="0" indent="0">
              <a:buNone/>
            </a:pPr>
            <a:r>
              <a:rPr lang="en-US" sz="1200" b="1" dirty="0"/>
              <a:t>[Challenge manager]</a:t>
            </a:r>
          </a:p>
          <a:p>
            <a:pPr marL="0" indent="0">
              <a:buNone/>
            </a:pPr>
            <a:endParaRPr lang="en-US" sz="1200" b="1" dirty="0"/>
          </a:p>
          <a:p>
            <a:pPr marL="0" indent="0">
              <a:buNone/>
            </a:pPr>
            <a:r>
              <a:rPr lang="en-US" sz="1200" b="1" dirty="0"/>
              <a:t>[LINK TO PLATFORM HERE]</a:t>
            </a:r>
          </a:p>
        </p:txBody>
      </p:sp>
      <p:sp>
        <p:nvSpPr>
          <p:cNvPr id="12" name="TextBox 11">
            <a:extLst>
              <a:ext uri="{FF2B5EF4-FFF2-40B4-BE49-F238E27FC236}">
                <a16:creationId xmlns:a16="http://schemas.microsoft.com/office/drawing/2014/main" id="{D54A9323-AABB-B444-A5C0-5A51ABB0DD03}"/>
              </a:ext>
            </a:extLst>
          </p:cNvPr>
          <p:cNvSpPr txBox="1"/>
          <p:nvPr/>
        </p:nvSpPr>
        <p:spPr>
          <a:xfrm rot="16200000">
            <a:off x="17735" y="1724319"/>
            <a:ext cx="486030" cy="246221"/>
          </a:xfrm>
          <a:prstGeom prst="rect">
            <a:avLst/>
          </a:prstGeom>
          <a:noFill/>
        </p:spPr>
        <p:txBody>
          <a:bodyPr wrap="none" rtlCol="0">
            <a:spAutoFit/>
          </a:bodyPr>
          <a:lstStyle/>
          <a:p>
            <a:r>
              <a:rPr lang="en-US" sz="1000" b="1" dirty="0"/>
              <a:t>WHY</a:t>
            </a:r>
          </a:p>
        </p:txBody>
      </p:sp>
      <p:sp>
        <p:nvSpPr>
          <p:cNvPr id="14" name="TextBox 13">
            <a:extLst>
              <a:ext uri="{FF2B5EF4-FFF2-40B4-BE49-F238E27FC236}">
                <a16:creationId xmlns:a16="http://schemas.microsoft.com/office/drawing/2014/main" id="{2AB0EAF8-2E1D-6242-A032-CB29432FB7C9}"/>
              </a:ext>
            </a:extLst>
          </p:cNvPr>
          <p:cNvSpPr txBox="1"/>
          <p:nvPr/>
        </p:nvSpPr>
        <p:spPr>
          <a:xfrm rot="16200000">
            <a:off x="6513" y="2994442"/>
            <a:ext cx="508473" cy="246221"/>
          </a:xfrm>
          <a:prstGeom prst="rect">
            <a:avLst/>
          </a:prstGeom>
          <a:noFill/>
        </p:spPr>
        <p:txBody>
          <a:bodyPr wrap="none" rtlCol="0">
            <a:spAutoFit/>
          </a:bodyPr>
          <a:lstStyle/>
          <a:p>
            <a:r>
              <a:rPr lang="en-US" sz="1000" b="1" dirty="0"/>
              <a:t>HOW</a:t>
            </a:r>
          </a:p>
        </p:txBody>
      </p:sp>
      <p:sp>
        <p:nvSpPr>
          <p:cNvPr id="15" name="TextBox 14">
            <a:extLst>
              <a:ext uri="{FF2B5EF4-FFF2-40B4-BE49-F238E27FC236}">
                <a16:creationId xmlns:a16="http://schemas.microsoft.com/office/drawing/2014/main" id="{9005F185-AF5A-0840-BD33-089BFB3F2C14}"/>
              </a:ext>
            </a:extLst>
          </p:cNvPr>
          <p:cNvSpPr txBox="1"/>
          <p:nvPr/>
        </p:nvSpPr>
        <p:spPr>
          <a:xfrm rot="16200000">
            <a:off x="-23143" y="4813917"/>
            <a:ext cx="567784" cy="246221"/>
          </a:xfrm>
          <a:prstGeom prst="rect">
            <a:avLst/>
          </a:prstGeom>
          <a:noFill/>
        </p:spPr>
        <p:txBody>
          <a:bodyPr wrap="none" rtlCol="0">
            <a:spAutoFit/>
          </a:bodyPr>
          <a:lstStyle/>
          <a:p>
            <a:r>
              <a:rPr lang="en-US" sz="1000" b="1" dirty="0"/>
              <a:t>WHAT</a:t>
            </a:r>
          </a:p>
        </p:txBody>
      </p:sp>
    </p:spTree>
    <p:extLst>
      <p:ext uri="{BB962C8B-B14F-4D97-AF65-F5344CB8AC3E}">
        <p14:creationId xmlns:p14="http://schemas.microsoft.com/office/powerpoint/2010/main" val="394083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697006" y="21219"/>
            <a:ext cx="10797988" cy="887502"/>
          </a:xfrm>
        </p:spPr>
        <p:txBody>
          <a:bodyPr>
            <a:normAutofit/>
          </a:bodyPr>
          <a:lstStyle/>
          <a:p>
            <a:r>
              <a:rPr lang="en-US" sz="2800" dirty="0"/>
              <a:t>Example Email Just Before the End of a Challenge</a:t>
            </a:r>
          </a:p>
        </p:txBody>
      </p:sp>
      <p:sp>
        <p:nvSpPr>
          <p:cNvPr id="6" name="Content Placeholder 4">
            <a:extLst>
              <a:ext uri="{FF2B5EF4-FFF2-40B4-BE49-F238E27FC236}">
                <a16:creationId xmlns:a16="http://schemas.microsoft.com/office/drawing/2014/main" id="{F8F5F598-1B2F-CA4C-91D8-8AA179352F28}"/>
              </a:ext>
            </a:extLst>
          </p:cNvPr>
          <p:cNvSpPr>
            <a:spLocks noGrp="1"/>
          </p:cNvSpPr>
          <p:nvPr>
            <p:ph idx="1"/>
          </p:nvPr>
        </p:nvSpPr>
        <p:spPr>
          <a:xfrm>
            <a:off x="697006" y="836712"/>
            <a:ext cx="7201297" cy="5917912"/>
          </a:xfrm>
        </p:spPr>
        <p:txBody>
          <a:bodyPr>
            <a:noAutofit/>
          </a:bodyPr>
          <a:lstStyle/>
          <a:p>
            <a:pPr marL="0" indent="0">
              <a:buNone/>
            </a:pPr>
            <a:r>
              <a:rPr lang="en-US" sz="1200" dirty="0"/>
              <a:t>Hey everyone,</a:t>
            </a:r>
          </a:p>
          <a:p>
            <a:pPr marL="0" indent="0">
              <a:buNone/>
            </a:pPr>
            <a:r>
              <a:rPr lang="en-US" sz="1200" dirty="0"/>
              <a:t>We’re now closing in on the final week of our innovation challenge. So far, we’ve gone down from [</a:t>
            </a:r>
            <a:r>
              <a:rPr lang="en-US" sz="1200" b="1" dirty="0"/>
              <a:t>842 great ideas down to 300 refined concepts] </a:t>
            </a:r>
            <a:r>
              <a:rPr lang="en-US" sz="1200" dirty="0"/>
              <a:t>in just a couple of weeks. That is an incredible accomplishment, so again I’d like to extend a big thank you to all of you for your work so far.</a:t>
            </a:r>
          </a:p>
          <a:p>
            <a:pPr marL="0" indent="0">
              <a:buNone/>
            </a:pPr>
            <a:r>
              <a:rPr lang="en-US" sz="1200" dirty="0"/>
              <a:t>During this final phase, we’re going to be evaluating and reviewing these </a:t>
            </a:r>
            <a:r>
              <a:rPr lang="en-US" sz="1200" b="1" dirty="0"/>
              <a:t>[300 concepts so that we can pick the final 100]</a:t>
            </a:r>
            <a:r>
              <a:rPr lang="en-US" sz="1200" dirty="0"/>
              <a:t> to be implemented. For that, we’ve designed a simple set of metrics consisting of both more subjective and objective criteria.</a:t>
            </a:r>
          </a:p>
          <a:p>
            <a:pPr marL="0" indent="0">
              <a:buNone/>
            </a:pPr>
            <a:r>
              <a:rPr lang="en-US" sz="1200" dirty="0"/>
              <a:t>We have a panel of experts doing some of that work, but we’d still love to engage all of you to provide your subjective evaluations on some of these. All input is highly welcome and all feedback you may still provide will be taken into consideration by our steering group when they make the final decision on which ideas to implement.</a:t>
            </a:r>
          </a:p>
          <a:p>
            <a:pPr marL="0" indent="0">
              <a:buNone/>
            </a:pPr>
            <a:endParaRPr lang="en-US" sz="1200" dirty="0"/>
          </a:p>
          <a:p>
            <a:pPr marL="0" indent="0">
              <a:buNone/>
            </a:pPr>
            <a:r>
              <a:rPr lang="en-US" sz="1200" dirty="0"/>
              <a:t>So, for this final part, we’re </a:t>
            </a:r>
            <a:r>
              <a:rPr lang="en-US" sz="1200" b="1" dirty="0"/>
              <a:t>asking you </a:t>
            </a:r>
            <a:r>
              <a:rPr lang="en-US" sz="1200" dirty="0"/>
              <a:t>to:</a:t>
            </a:r>
          </a:p>
          <a:p>
            <a:pPr>
              <a:buFont typeface="+mj-lt"/>
              <a:buAutoNum type="arabicPeriod"/>
            </a:pPr>
            <a:r>
              <a:rPr lang="en-US" sz="1200" dirty="0"/>
              <a:t>Log in to the platform via the link below</a:t>
            </a:r>
          </a:p>
          <a:p>
            <a:pPr>
              <a:buFont typeface="+mj-lt"/>
              <a:buAutoNum type="arabicPeriod"/>
            </a:pPr>
            <a:r>
              <a:rPr lang="en-US" sz="1200" dirty="0"/>
              <a:t>Evaluate </a:t>
            </a:r>
            <a:r>
              <a:rPr lang="en-US" sz="1200" b="1" dirty="0"/>
              <a:t>[5 or more]</a:t>
            </a:r>
            <a:r>
              <a:rPr lang="en-US" sz="1200" dirty="0"/>
              <a:t> of your favorite and least favorite ideas from other people using the criteria and instructions available on the platform.</a:t>
            </a:r>
          </a:p>
          <a:p>
            <a:pPr marL="0" indent="0">
              <a:buNone/>
            </a:pPr>
            <a:br>
              <a:rPr lang="en-US" sz="1200" dirty="0"/>
            </a:br>
            <a:r>
              <a:rPr lang="en-US" sz="1200" dirty="0"/>
              <a:t>Our jury will then be looking at the ideas and their evaluations holistically next week. As a reminder, try to be as objective with your evaluations as possible: the jury won’t automatically just pick the ideas with the highest ratings. </a:t>
            </a:r>
          </a:p>
          <a:p>
            <a:pPr marL="0" indent="0">
              <a:buNone/>
            </a:pPr>
            <a:r>
              <a:rPr lang="en-US" sz="1200" dirty="0"/>
              <a:t>Thank you for the final push!</a:t>
            </a:r>
          </a:p>
          <a:p>
            <a:pPr marL="0" indent="0">
              <a:buNone/>
            </a:pPr>
            <a:r>
              <a:rPr lang="en-US" sz="1200" dirty="0"/>
              <a:t>On behalf of the </a:t>
            </a:r>
            <a:r>
              <a:rPr lang="en-US" sz="1200" b="1" dirty="0"/>
              <a:t>[organizing team],</a:t>
            </a:r>
          </a:p>
          <a:p>
            <a:pPr marL="0" indent="0">
              <a:buNone/>
            </a:pPr>
            <a:r>
              <a:rPr lang="en-US" sz="1200" b="1" dirty="0"/>
              <a:t>[Challenge manager]</a:t>
            </a:r>
          </a:p>
          <a:p>
            <a:pPr marL="0" indent="0">
              <a:buNone/>
            </a:pPr>
            <a:endParaRPr lang="en-US" sz="1200" b="1" dirty="0"/>
          </a:p>
          <a:p>
            <a:pPr marL="0" indent="0">
              <a:buNone/>
            </a:pPr>
            <a:r>
              <a:rPr lang="en-US" sz="1200" b="1" dirty="0"/>
              <a:t>[LINK TO PLATFORM HERE]</a:t>
            </a:r>
          </a:p>
        </p:txBody>
      </p:sp>
      <p:sp>
        <p:nvSpPr>
          <p:cNvPr id="7" name="TextBox 6">
            <a:extLst>
              <a:ext uri="{FF2B5EF4-FFF2-40B4-BE49-F238E27FC236}">
                <a16:creationId xmlns:a16="http://schemas.microsoft.com/office/drawing/2014/main" id="{1B1E24B4-6524-3E45-BBB0-EE651D935298}"/>
              </a:ext>
            </a:extLst>
          </p:cNvPr>
          <p:cNvSpPr txBox="1"/>
          <p:nvPr/>
        </p:nvSpPr>
        <p:spPr>
          <a:xfrm rot="16200000">
            <a:off x="17735" y="1724319"/>
            <a:ext cx="486030" cy="246221"/>
          </a:xfrm>
          <a:prstGeom prst="rect">
            <a:avLst/>
          </a:prstGeom>
          <a:noFill/>
        </p:spPr>
        <p:txBody>
          <a:bodyPr wrap="none" rtlCol="0">
            <a:spAutoFit/>
          </a:bodyPr>
          <a:lstStyle/>
          <a:p>
            <a:r>
              <a:rPr lang="en-US" sz="1000" b="1" dirty="0"/>
              <a:t>WHY</a:t>
            </a:r>
          </a:p>
        </p:txBody>
      </p:sp>
      <p:sp>
        <p:nvSpPr>
          <p:cNvPr id="8" name="TextBox 7">
            <a:extLst>
              <a:ext uri="{FF2B5EF4-FFF2-40B4-BE49-F238E27FC236}">
                <a16:creationId xmlns:a16="http://schemas.microsoft.com/office/drawing/2014/main" id="{C465B06A-30C3-724E-AAA7-DDD4F653A7D4}"/>
              </a:ext>
            </a:extLst>
          </p:cNvPr>
          <p:cNvSpPr txBox="1"/>
          <p:nvPr/>
        </p:nvSpPr>
        <p:spPr>
          <a:xfrm rot="16200000">
            <a:off x="6513" y="2480006"/>
            <a:ext cx="508473" cy="246221"/>
          </a:xfrm>
          <a:prstGeom prst="rect">
            <a:avLst/>
          </a:prstGeom>
          <a:noFill/>
        </p:spPr>
        <p:txBody>
          <a:bodyPr wrap="none" rtlCol="0">
            <a:spAutoFit/>
          </a:bodyPr>
          <a:lstStyle/>
          <a:p>
            <a:r>
              <a:rPr lang="en-US" sz="1000" b="1" dirty="0"/>
              <a:t>HOW</a:t>
            </a:r>
          </a:p>
        </p:txBody>
      </p:sp>
      <p:sp>
        <p:nvSpPr>
          <p:cNvPr id="9" name="TextBox 8">
            <a:extLst>
              <a:ext uri="{FF2B5EF4-FFF2-40B4-BE49-F238E27FC236}">
                <a16:creationId xmlns:a16="http://schemas.microsoft.com/office/drawing/2014/main" id="{6CFF1AED-EE00-374F-B7F8-9546AF298C9A}"/>
              </a:ext>
            </a:extLst>
          </p:cNvPr>
          <p:cNvSpPr txBox="1"/>
          <p:nvPr/>
        </p:nvSpPr>
        <p:spPr>
          <a:xfrm rot="16200000">
            <a:off x="-23143" y="3593645"/>
            <a:ext cx="567784" cy="246221"/>
          </a:xfrm>
          <a:prstGeom prst="rect">
            <a:avLst/>
          </a:prstGeom>
          <a:noFill/>
        </p:spPr>
        <p:txBody>
          <a:bodyPr wrap="none" rtlCol="0">
            <a:spAutoFit/>
          </a:bodyPr>
          <a:lstStyle/>
          <a:p>
            <a:r>
              <a:rPr lang="en-US" sz="1000" b="1" dirty="0"/>
              <a:t>WHAT</a:t>
            </a:r>
          </a:p>
        </p:txBody>
      </p:sp>
    </p:spTree>
    <p:extLst>
      <p:ext uri="{BB962C8B-B14F-4D97-AF65-F5344CB8AC3E}">
        <p14:creationId xmlns:p14="http://schemas.microsoft.com/office/powerpoint/2010/main" val="553373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668421" y="21219"/>
            <a:ext cx="10797988" cy="815494"/>
          </a:xfrm>
        </p:spPr>
        <p:txBody>
          <a:bodyPr>
            <a:normAutofit/>
          </a:bodyPr>
          <a:lstStyle/>
          <a:p>
            <a:r>
              <a:rPr lang="en-US" sz="2800" dirty="0"/>
              <a:t>Example Email After the End of a Challenge</a:t>
            </a:r>
          </a:p>
        </p:txBody>
      </p:sp>
      <p:sp>
        <p:nvSpPr>
          <p:cNvPr id="7" name="Content Placeholder 4">
            <a:extLst>
              <a:ext uri="{FF2B5EF4-FFF2-40B4-BE49-F238E27FC236}">
                <a16:creationId xmlns:a16="http://schemas.microsoft.com/office/drawing/2014/main" id="{804C3AFF-C9A3-A74F-BE55-9C1C28258F3D}"/>
              </a:ext>
            </a:extLst>
          </p:cNvPr>
          <p:cNvSpPr>
            <a:spLocks noGrp="1"/>
          </p:cNvSpPr>
          <p:nvPr>
            <p:ph idx="1"/>
          </p:nvPr>
        </p:nvSpPr>
        <p:spPr>
          <a:xfrm>
            <a:off x="697006" y="836712"/>
            <a:ext cx="7201297" cy="5917912"/>
          </a:xfrm>
        </p:spPr>
        <p:txBody>
          <a:bodyPr>
            <a:noAutofit/>
          </a:bodyPr>
          <a:lstStyle/>
          <a:p>
            <a:pPr marL="0" indent="0">
              <a:buNone/>
            </a:pPr>
            <a:r>
              <a:rPr lang="en-US" sz="1200" dirty="0"/>
              <a:t>Hello everyone,</a:t>
            </a:r>
          </a:p>
          <a:p>
            <a:pPr marL="0" indent="0">
              <a:buNone/>
            </a:pPr>
            <a:r>
              <a:rPr lang="en-US" sz="1200" dirty="0"/>
              <a:t>Our environmental impact innovation challenge ended last week and our steering group has now made the final decision on which of the many great ideas we’re going to implement.</a:t>
            </a:r>
          </a:p>
          <a:p>
            <a:pPr marL="0" indent="0">
              <a:buNone/>
            </a:pPr>
            <a:r>
              <a:rPr lang="en-US" sz="1200" dirty="0"/>
              <a:t>Overall, the challenge was a huge success, and we have all of you to thank you for it! After a closer review of the most promising ideas, we will be funding the development of </a:t>
            </a:r>
            <a:r>
              <a:rPr lang="en-US" sz="1200" b="1" dirty="0"/>
              <a:t>[93 ideas]</a:t>
            </a:r>
            <a:r>
              <a:rPr lang="en-US" sz="1200" dirty="0"/>
              <a:t>. That is just shy of the goal of </a:t>
            </a:r>
            <a:r>
              <a:rPr lang="en-US" sz="1200" b="1" dirty="0"/>
              <a:t>[100]</a:t>
            </a:r>
            <a:r>
              <a:rPr lang="en-US" sz="1200" dirty="0"/>
              <a:t> we set out in the beginning, but the good news is that if our estimates are correct, we should still be able to comfortably surpass our initial goal of </a:t>
            </a:r>
            <a:r>
              <a:rPr lang="en-US" sz="1200" b="1" dirty="0"/>
              <a:t>[reducing our impact by 20%]</a:t>
            </a:r>
            <a:r>
              <a:rPr lang="en-US" sz="1200" dirty="0"/>
              <a:t>! You can find the full list of ideas that were chose from the innovation platform via the link below.</a:t>
            </a:r>
          </a:p>
          <a:p>
            <a:pPr marL="0" indent="0">
              <a:buNone/>
            </a:pPr>
            <a:r>
              <a:rPr lang="en-US" sz="1200" dirty="0"/>
              <a:t>I’d just like to highlight that for an organization of our size, that is an incredible achievement. We can all be proud of what we’ve achieved in such a short time, you can all give each other a pat on the back for that. </a:t>
            </a:r>
          </a:p>
          <a:p>
            <a:pPr marL="0" indent="0">
              <a:buNone/>
            </a:pPr>
            <a:r>
              <a:rPr lang="en-US" sz="1200" dirty="0"/>
              <a:t>However, we still have a lot of work to do to realize these benefits. The next step is to form the project teams for implementing all of these great ideas. </a:t>
            </a:r>
          </a:p>
          <a:p>
            <a:pPr marL="0" indent="0">
              <a:buNone/>
            </a:pPr>
            <a:r>
              <a:rPr lang="en-US" sz="1200" dirty="0"/>
              <a:t>Most of them can be implemented in existing business units with only minor additional resources, but there are also many that still need passionate people to make them happen. If you’d like to be a part of that, you can volunteer for any of these ideas on the platform via the link below. </a:t>
            </a:r>
          </a:p>
          <a:p>
            <a:pPr marL="0" indent="0">
              <a:buNone/>
            </a:pPr>
            <a:r>
              <a:rPr lang="en-US" sz="1200" dirty="0"/>
              <a:t>We will be providing you with additional updates as the projects move forward, and early next year, we’ll be rewarding the team that has made the biggest difference so far.</a:t>
            </a:r>
          </a:p>
          <a:p>
            <a:pPr marL="0" indent="0">
              <a:buNone/>
            </a:pPr>
            <a:br>
              <a:rPr lang="en-US" sz="1200" dirty="0"/>
            </a:br>
            <a:r>
              <a:rPr lang="en-US" sz="1200" dirty="0"/>
              <a:t>Thank you again for your super active participation in the challenge, keep up the great work!</a:t>
            </a:r>
          </a:p>
          <a:p>
            <a:pPr marL="0" indent="0">
              <a:buNone/>
            </a:pPr>
            <a:r>
              <a:rPr lang="en-US" sz="1200" b="1" dirty="0"/>
              <a:t>[C-level sponsor]</a:t>
            </a:r>
          </a:p>
          <a:p>
            <a:pPr marL="0" indent="0">
              <a:buNone/>
            </a:pPr>
            <a:endParaRPr lang="en-US" sz="1200" b="1" dirty="0"/>
          </a:p>
          <a:p>
            <a:pPr marL="0" indent="0">
              <a:buNone/>
            </a:pPr>
            <a:r>
              <a:rPr lang="en-US" sz="1200" b="1" dirty="0"/>
              <a:t>[LINK TO PLATFORM HERE]</a:t>
            </a:r>
          </a:p>
        </p:txBody>
      </p:sp>
      <p:sp>
        <p:nvSpPr>
          <p:cNvPr id="8" name="TextBox 7">
            <a:extLst>
              <a:ext uri="{FF2B5EF4-FFF2-40B4-BE49-F238E27FC236}">
                <a16:creationId xmlns:a16="http://schemas.microsoft.com/office/drawing/2014/main" id="{12FCCFC1-A286-1D4E-A0DB-4DAA1A10A40C}"/>
              </a:ext>
            </a:extLst>
          </p:cNvPr>
          <p:cNvSpPr txBox="1"/>
          <p:nvPr/>
        </p:nvSpPr>
        <p:spPr>
          <a:xfrm rot="16200000">
            <a:off x="59173" y="1820713"/>
            <a:ext cx="486030" cy="246221"/>
          </a:xfrm>
          <a:prstGeom prst="rect">
            <a:avLst/>
          </a:prstGeom>
          <a:noFill/>
        </p:spPr>
        <p:txBody>
          <a:bodyPr wrap="none" rtlCol="0">
            <a:spAutoFit/>
          </a:bodyPr>
          <a:lstStyle/>
          <a:p>
            <a:r>
              <a:rPr lang="en-US" sz="1000" b="1" dirty="0"/>
              <a:t>WHY</a:t>
            </a:r>
          </a:p>
        </p:txBody>
      </p:sp>
      <p:sp>
        <p:nvSpPr>
          <p:cNvPr id="10" name="TextBox 9">
            <a:extLst>
              <a:ext uri="{FF2B5EF4-FFF2-40B4-BE49-F238E27FC236}">
                <a16:creationId xmlns:a16="http://schemas.microsoft.com/office/drawing/2014/main" id="{DEAEB564-D3DF-E349-B52F-49BA8F4F54DC}"/>
              </a:ext>
            </a:extLst>
          </p:cNvPr>
          <p:cNvSpPr txBox="1"/>
          <p:nvPr/>
        </p:nvSpPr>
        <p:spPr>
          <a:xfrm rot="16200000">
            <a:off x="18297" y="4548052"/>
            <a:ext cx="567784" cy="246221"/>
          </a:xfrm>
          <a:prstGeom prst="rect">
            <a:avLst/>
          </a:prstGeom>
          <a:noFill/>
        </p:spPr>
        <p:txBody>
          <a:bodyPr wrap="none" rtlCol="0">
            <a:spAutoFit/>
          </a:bodyPr>
          <a:lstStyle/>
          <a:p>
            <a:r>
              <a:rPr lang="en-US" sz="1000" b="1" dirty="0"/>
              <a:t>WHAT</a:t>
            </a:r>
          </a:p>
        </p:txBody>
      </p:sp>
      <p:sp>
        <p:nvSpPr>
          <p:cNvPr id="11" name="TextBox 10">
            <a:extLst>
              <a:ext uri="{FF2B5EF4-FFF2-40B4-BE49-F238E27FC236}">
                <a16:creationId xmlns:a16="http://schemas.microsoft.com/office/drawing/2014/main" id="{5C9A5B97-9FC2-6B4A-9B47-C203BDACFDDF}"/>
              </a:ext>
            </a:extLst>
          </p:cNvPr>
          <p:cNvSpPr txBox="1"/>
          <p:nvPr/>
        </p:nvSpPr>
        <p:spPr>
          <a:xfrm rot="16200000">
            <a:off x="60696" y="3672557"/>
            <a:ext cx="508473" cy="246221"/>
          </a:xfrm>
          <a:prstGeom prst="rect">
            <a:avLst/>
          </a:prstGeom>
          <a:noFill/>
        </p:spPr>
        <p:txBody>
          <a:bodyPr wrap="none" rtlCol="0">
            <a:spAutoFit/>
          </a:bodyPr>
          <a:lstStyle/>
          <a:p>
            <a:r>
              <a:rPr lang="en-US" sz="1000" b="1" dirty="0"/>
              <a:t>HOW</a:t>
            </a:r>
          </a:p>
        </p:txBody>
      </p:sp>
    </p:spTree>
    <p:extLst>
      <p:ext uri="{BB962C8B-B14F-4D97-AF65-F5344CB8AC3E}">
        <p14:creationId xmlns:p14="http://schemas.microsoft.com/office/powerpoint/2010/main" val="41289946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1C755-958F-B54A-8068-52E468D88936}"/>
              </a:ext>
            </a:extLst>
          </p:cNvPr>
          <p:cNvSpPr>
            <a:spLocks noGrp="1"/>
          </p:cNvSpPr>
          <p:nvPr>
            <p:ph type="body" sz="quarter" idx="10"/>
          </p:nvPr>
        </p:nvSpPr>
        <p:spPr/>
        <p:txBody>
          <a:bodyPr/>
          <a:lstStyle/>
          <a:p>
            <a:r>
              <a:rPr lang="en-US" dirty="0"/>
              <a:t>NEXT STEPS</a:t>
            </a:r>
          </a:p>
        </p:txBody>
      </p:sp>
    </p:spTree>
    <p:extLst>
      <p:ext uri="{BB962C8B-B14F-4D97-AF65-F5344CB8AC3E}">
        <p14:creationId xmlns:p14="http://schemas.microsoft.com/office/powerpoint/2010/main" val="8900808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C2FA21B8-F79D-374D-B298-8D13B88A363A}"/>
              </a:ext>
            </a:extLst>
          </p:cNvPr>
          <p:cNvGraphicFramePr>
            <a:graphicFrameLocks/>
          </p:cNvGraphicFramePr>
          <p:nvPr>
            <p:extLst>
              <p:ext uri="{D42A27DB-BD31-4B8C-83A1-F6EECF244321}">
                <p14:modId xmlns:p14="http://schemas.microsoft.com/office/powerpoint/2010/main" val="2705048356"/>
              </p:ext>
            </p:extLst>
          </p:nvPr>
        </p:nvGraphicFramePr>
        <p:xfrm>
          <a:off x="2063551" y="299108"/>
          <a:ext cx="9398569" cy="56153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96F33676-2AB5-3746-B357-956DE9FCBAE4}"/>
              </a:ext>
            </a:extLst>
          </p:cNvPr>
          <p:cNvSpPr txBox="1"/>
          <p:nvPr/>
        </p:nvSpPr>
        <p:spPr>
          <a:xfrm>
            <a:off x="335360" y="382012"/>
            <a:ext cx="3842792" cy="2862322"/>
          </a:xfrm>
          <a:prstGeom prst="rect">
            <a:avLst/>
          </a:prstGeom>
          <a:noFill/>
        </p:spPr>
        <p:txBody>
          <a:bodyPr wrap="square" rtlCol="0">
            <a:spAutoFit/>
          </a:bodyPr>
          <a:lstStyle/>
          <a:p>
            <a:r>
              <a:rPr lang="en-US" sz="2000" b="1" dirty="0"/>
              <a:t>Communications is rarely perfect out of the gates, and the best way to get it right is to just start doing it.</a:t>
            </a:r>
          </a:p>
          <a:p>
            <a:endParaRPr lang="en-US" sz="2000" b="1" dirty="0"/>
          </a:p>
          <a:p>
            <a:r>
              <a:rPr lang="en-US" sz="2000" b="1" dirty="0"/>
              <a:t>Take the time to test and iterate your drafts with your audience, and you’ll figure out what works with them!</a:t>
            </a:r>
          </a:p>
        </p:txBody>
      </p:sp>
    </p:spTree>
    <p:extLst>
      <p:ext uri="{BB962C8B-B14F-4D97-AF65-F5344CB8AC3E}">
        <p14:creationId xmlns:p14="http://schemas.microsoft.com/office/powerpoint/2010/main" val="3534515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D23E5-328B-4F6A-A1EA-1F923F2BD878}"/>
              </a:ext>
            </a:extLst>
          </p:cNvPr>
          <p:cNvSpPr>
            <a:spLocks noGrp="1"/>
          </p:cNvSpPr>
          <p:nvPr>
            <p:ph type="title"/>
          </p:nvPr>
        </p:nvSpPr>
        <p:spPr>
          <a:xfrm>
            <a:off x="767408" y="610554"/>
            <a:ext cx="5791471" cy="1325563"/>
          </a:xfrm>
        </p:spPr>
        <p:txBody>
          <a:bodyPr/>
          <a:lstStyle/>
          <a:p>
            <a:r>
              <a:rPr lang="en-US" dirty="0"/>
              <a:t>About Viima</a:t>
            </a:r>
          </a:p>
        </p:txBody>
      </p:sp>
      <p:sp>
        <p:nvSpPr>
          <p:cNvPr id="3" name="Text Placeholder 2">
            <a:extLst>
              <a:ext uri="{FF2B5EF4-FFF2-40B4-BE49-F238E27FC236}">
                <a16:creationId xmlns:a16="http://schemas.microsoft.com/office/drawing/2014/main" id="{F5B1F90B-BFA4-45A7-BF40-F76FB823FC0C}"/>
              </a:ext>
            </a:extLst>
          </p:cNvPr>
          <p:cNvSpPr>
            <a:spLocks noGrp="1"/>
          </p:cNvSpPr>
          <p:nvPr>
            <p:ph type="body" sz="quarter" idx="10"/>
          </p:nvPr>
        </p:nvSpPr>
        <p:spPr>
          <a:xfrm>
            <a:off x="767408" y="1844824"/>
            <a:ext cx="5791471" cy="4402622"/>
          </a:xfrm>
        </p:spPr>
        <p:txBody>
          <a:bodyPr>
            <a:normAutofit/>
          </a:bodyPr>
          <a:lstStyle/>
          <a:p>
            <a:r>
              <a:rPr lang="en-US" sz="1600" dirty="0"/>
              <a:t>We’re on a mission to help organizations make more innovation happen.</a:t>
            </a:r>
          </a:p>
          <a:p>
            <a:r>
              <a:rPr lang="en-US" sz="1600" b="1" dirty="0"/>
              <a:t>Viima is the all-in-one innovation platform that helps you go from ideas to innovations</a:t>
            </a:r>
            <a:r>
              <a:rPr lang="en-US" sz="1600" dirty="0"/>
              <a:t>, every step of the way.</a:t>
            </a:r>
          </a:p>
          <a:p>
            <a:r>
              <a:rPr lang="en-US" sz="1600" dirty="0"/>
              <a:t>Getting started is fast and easy and the best part is that Viima is completely free for an unlimited number of users!</a:t>
            </a:r>
          </a:p>
          <a:p>
            <a:r>
              <a:rPr lang="en-US" sz="1600" dirty="0"/>
              <a:t>So, If you’re looking for a tool that can help you </a:t>
            </a:r>
            <a:r>
              <a:rPr lang="en-US" sz="1600" b="1" dirty="0"/>
              <a:t>run and manage your innovation program with ease</a:t>
            </a:r>
            <a:r>
              <a:rPr lang="en-US" sz="1600" dirty="0"/>
              <a:t>, you can get started in as little as 5 minutes at </a:t>
            </a:r>
            <a:r>
              <a:rPr lang="en-US" sz="1600" dirty="0">
                <a:hlinkClick r:id="rId2"/>
              </a:rPr>
              <a:t>viima.com</a:t>
            </a:r>
            <a:r>
              <a:rPr lang="en-US" sz="1600" dirty="0"/>
              <a:t>.</a:t>
            </a:r>
          </a:p>
        </p:txBody>
      </p:sp>
      <p:sp>
        <p:nvSpPr>
          <p:cNvPr id="7" name="Rounded Rectangle 6">
            <a:hlinkClick r:id="rId2"/>
            <a:extLst>
              <a:ext uri="{FF2B5EF4-FFF2-40B4-BE49-F238E27FC236}">
                <a16:creationId xmlns:a16="http://schemas.microsoft.com/office/drawing/2014/main" id="{ABE7CDB6-836D-0B4D-8246-E88E186F9170}"/>
              </a:ext>
            </a:extLst>
          </p:cNvPr>
          <p:cNvSpPr/>
          <p:nvPr/>
        </p:nvSpPr>
        <p:spPr>
          <a:xfrm>
            <a:off x="767408" y="4725144"/>
            <a:ext cx="3168352" cy="72008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a:t>START FOR FREE</a:t>
            </a:r>
          </a:p>
        </p:txBody>
      </p:sp>
    </p:spTree>
    <p:extLst>
      <p:ext uri="{BB962C8B-B14F-4D97-AF65-F5344CB8AC3E}">
        <p14:creationId xmlns:p14="http://schemas.microsoft.com/office/powerpoint/2010/main" val="4786023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sign in the dark&#10;&#10;Description automatically generated">
            <a:extLst>
              <a:ext uri="{FF2B5EF4-FFF2-40B4-BE49-F238E27FC236}">
                <a16:creationId xmlns:a16="http://schemas.microsoft.com/office/drawing/2014/main" id="{65719610-FB67-654D-8F32-BE30E1B41BBE}"/>
              </a:ext>
            </a:extLst>
          </p:cNvPr>
          <p:cNvPicPr>
            <a:picLocks noGrp="1" noChangeAspect="1"/>
          </p:cNvPicPr>
          <p:nvPr>
            <p:ph type="pic" sz="quarter" idx="12"/>
          </p:nvPr>
        </p:nvPicPr>
        <p:blipFill>
          <a:blip r:embed="rId3"/>
          <a:srcRect t="7770" b="7770"/>
          <a:stretch>
            <a:fillRect/>
          </a:stretch>
        </p:blipFill>
        <p:spPr/>
      </p:pic>
      <p:sp>
        <p:nvSpPr>
          <p:cNvPr id="21" name="Rectangle 20">
            <a:extLst>
              <a:ext uri="{FF2B5EF4-FFF2-40B4-BE49-F238E27FC236}">
                <a16:creationId xmlns:a16="http://schemas.microsoft.com/office/drawing/2014/main" id="{0BB9C142-91A3-A34F-BC4C-F9C5FF9C1B3F}"/>
              </a:ext>
            </a:extLst>
          </p:cNvPr>
          <p:cNvSpPr/>
          <p:nvPr/>
        </p:nvSpPr>
        <p:spPr>
          <a:xfrm>
            <a:off x="0" y="-31148"/>
            <a:ext cx="12192000" cy="6904225"/>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3200" b="1" dirty="0"/>
          </a:p>
        </p:txBody>
      </p:sp>
      <p:sp>
        <p:nvSpPr>
          <p:cNvPr id="26" name="Picture Placeholder 25">
            <a:extLst>
              <a:ext uri="{FF2B5EF4-FFF2-40B4-BE49-F238E27FC236}">
                <a16:creationId xmlns:a16="http://schemas.microsoft.com/office/drawing/2014/main" id="{BC84ACF2-DB93-6648-89A9-8BCBBA186D29}"/>
              </a:ext>
            </a:extLst>
          </p:cNvPr>
          <p:cNvSpPr>
            <a:spLocks noGrp="1"/>
          </p:cNvSpPr>
          <p:nvPr>
            <p:ph type="pic" sz="quarter" idx="10"/>
          </p:nvPr>
        </p:nvSpPr>
        <p:spPr/>
      </p:sp>
      <p:sp>
        <p:nvSpPr>
          <p:cNvPr id="10" name="TextBox 9">
            <a:extLst>
              <a:ext uri="{FF2B5EF4-FFF2-40B4-BE49-F238E27FC236}">
                <a16:creationId xmlns:a16="http://schemas.microsoft.com/office/drawing/2014/main" id="{828F23B5-E78C-3348-8F9E-B120C899941A}"/>
              </a:ext>
            </a:extLst>
          </p:cNvPr>
          <p:cNvSpPr txBox="1"/>
          <p:nvPr/>
        </p:nvSpPr>
        <p:spPr>
          <a:xfrm>
            <a:off x="1789789" y="1196752"/>
            <a:ext cx="2193593" cy="1261884"/>
          </a:xfrm>
          <a:prstGeom prst="rect">
            <a:avLst/>
          </a:prstGeom>
          <a:noFill/>
        </p:spPr>
        <p:txBody>
          <a:bodyPr wrap="square" rtlCol="0">
            <a:spAutoFit/>
          </a:bodyPr>
          <a:lstStyle/>
          <a:p>
            <a:pPr algn="ctr"/>
            <a:r>
              <a:rPr lang="en-US" sz="4400" b="1" dirty="0">
                <a:solidFill>
                  <a:schemeClr val="bg1"/>
                </a:solidFill>
              </a:rPr>
              <a:t>#1</a:t>
            </a:r>
            <a:br>
              <a:rPr lang="en-US" sz="3200" b="1" dirty="0">
                <a:solidFill>
                  <a:schemeClr val="bg1"/>
                </a:solidFill>
              </a:rPr>
            </a:br>
            <a:r>
              <a:rPr lang="en-US" sz="1600" dirty="0">
                <a:solidFill>
                  <a:schemeClr val="bg1"/>
                </a:solidFill>
              </a:rPr>
              <a:t>in global</a:t>
            </a:r>
            <a:br>
              <a:rPr lang="en-US" sz="1600" dirty="0">
                <a:solidFill>
                  <a:schemeClr val="bg1"/>
                </a:solidFill>
              </a:rPr>
            </a:br>
            <a:r>
              <a:rPr lang="en-US" sz="1600" dirty="0">
                <a:solidFill>
                  <a:schemeClr val="bg1"/>
                </a:solidFill>
              </a:rPr>
              <a:t>market share</a:t>
            </a:r>
            <a:r>
              <a:rPr lang="en-US" sz="1600" baseline="30000" dirty="0">
                <a:solidFill>
                  <a:schemeClr val="bg1"/>
                </a:solidFill>
              </a:rPr>
              <a:t>*</a:t>
            </a:r>
          </a:p>
        </p:txBody>
      </p:sp>
      <p:sp>
        <p:nvSpPr>
          <p:cNvPr id="13" name="TextBox 12">
            <a:extLst>
              <a:ext uri="{FF2B5EF4-FFF2-40B4-BE49-F238E27FC236}">
                <a16:creationId xmlns:a16="http://schemas.microsoft.com/office/drawing/2014/main" id="{A4420635-F883-FA4C-911A-119958ACAA81}"/>
              </a:ext>
            </a:extLst>
          </p:cNvPr>
          <p:cNvSpPr txBox="1"/>
          <p:nvPr/>
        </p:nvSpPr>
        <p:spPr>
          <a:xfrm>
            <a:off x="1789789" y="4385942"/>
            <a:ext cx="2373453" cy="1261884"/>
          </a:xfrm>
          <a:prstGeom prst="rect">
            <a:avLst/>
          </a:prstGeom>
          <a:noFill/>
        </p:spPr>
        <p:txBody>
          <a:bodyPr wrap="square" rtlCol="0">
            <a:spAutoFit/>
          </a:bodyPr>
          <a:lstStyle/>
          <a:p>
            <a:pPr algn="ctr"/>
            <a:r>
              <a:rPr lang="en-US" sz="4400" b="1" dirty="0">
                <a:solidFill>
                  <a:schemeClr val="bg1"/>
                </a:solidFill>
              </a:rPr>
              <a:t>121%</a:t>
            </a:r>
            <a:br>
              <a:rPr lang="en-US" sz="3200" b="1" dirty="0">
                <a:solidFill>
                  <a:schemeClr val="bg1"/>
                </a:solidFill>
              </a:rPr>
            </a:br>
            <a:r>
              <a:rPr lang="en-US" sz="1600" dirty="0">
                <a:solidFill>
                  <a:schemeClr val="bg1"/>
                </a:solidFill>
              </a:rPr>
              <a:t>avg. annual growth in paying customers</a:t>
            </a:r>
          </a:p>
        </p:txBody>
      </p:sp>
      <p:sp>
        <p:nvSpPr>
          <p:cNvPr id="14" name="TextBox 13">
            <a:extLst>
              <a:ext uri="{FF2B5EF4-FFF2-40B4-BE49-F238E27FC236}">
                <a16:creationId xmlns:a16="http://schemas.microsoft.com/office/drawing/2014/main" id="{C8075FBF-D5B5-3746-B798-F47160C81EEE}"/>
              </a:ext>
            </a:extLst>
          </p:cNvPr>
          <p:cNvSpPr txBox="1"/>
          <p:nvPr/>
        </p:nvSpPr>
        <p:spPr>
          <a:xfrm>
            <a:off x="1776922" y="2789363"/>
            <a:ext cx="2222881" cy="1261884"/>
          </a:xfrm>
          <a:prstGeom prst="rect">
            <a:avLst/>
          </a:prstGeom>
          <a:noFill/>
        </p:spPr>
        <p:txBody>
          <a:bodyPr wrap="square" rtlCol="0">
            <a:spAutoFit/>
          </a:bodyPr>
          <a:lstStyle/>
          <a:p>
            <a:pPr algn="ctr"/>
            <a:r>
              <a:rPr lang="en-US" sz="4400" b="1" dirty="0">
                <a:solidFill>
                  <a:schemeClr val="bg1"/>
                </a:solidFill>
              </a:rPr>
              <a:t>#1</a:t>
            </a:r>
            <a:br>
              <a:rPr lang="en-US" sz="4400" b="1" dirty="0">
                <a:solidFill>
                  <a:schemeClr val="bg1"/>
                </a:solidFill>
              </a:rPr>
            </a:br>
            <a:r>
              <a:rPr lang="en-US" sz="1600" dirty="0">
                <a:solidFill>
                  <a:schemeClr val="bg1"/>
                </a:solidFill>
              </a:rPr>
              <a:t>in customer</a:t>
            </a:r>
            <a:br>
              <a:rPr lang="en-US" sz="1600" dirty="0">
                <a:solidFill>
                  <a:schemeClr val="bg1"/>
                </a:solidFill>
              </a:rPr>
            </a:br>
            <a:r>
              <a:rPr lang="en-US" sz="1600" dirty="0">
                <a:solidFill>
                  <a:schemeClr val="bg1"/>
                </a:solidFill>
              </a:rPr>
              <a:t>ratings</a:t>
            </a:r>
            <a:r>
              <a:rPr lang="en-US" sz="1600" baseline="30000" dirty="0">
                <a:solidFill>
                  <a:schemeClr val="bg1"/>
                </a:solidFill>
              </a:rPr>
              <a:t>**</a:t>
            </a:r>
          </a:p>
        </p:txBody>
      </p:sp>
      <p:sp>
        <p:nvSpPr>
          <p:cNvPr id="12" name="TextBox 11">
            <a:extLst>
              <a:ext uri="{FF2B5EF4-FFF2-40B4-BE49-F238E27FC236}">
                <a16:creationId xmlns:a16="http://schemas.microsoft.com/office/drawing/2014/main" id="{AD708B0A-938E-A945-94F9-72F5C2CBDF5C}"/>
              </a:ext>
            </a:extLst>
          </p:cNvPr>
          <p:cNvSpPr txBox="1"/>
          <p:nvPr/>
        </p:nvSpPr>
        <p:spPr>
          <a:xfrm>
            <a:off x="6096000" y="6190087"/>
            <a:ext cx="4680521" cy="600164"/>
          </a:xfrm>
          <a:prstGeom prst="rect">
            <a:avLst/>
          </a:prstGeom>
          <a:noFill/>
        </p:spPr>
        <p:txBody>
          <a:bodyPr wrap="square" rtlCol="0">
            <a:spAutoFit/>
          </a:bodyPr>
          <a:lstStyle/>
          <a:p>
            <a:r>
              <a:rPr lang="en-US" sz="1100" baseline="30000" dirty="0">
                <a:solidFill>
                  <a:schemeClr val="bg1"/>
                </a:solidFill>
                <a:latin typeface="Noto Sans" panose="020B0502040504020204" pitchFamily="34" charset="0"/>
                <a:ea typeface="Noto Sans" panose="020B0502040504020204" pitchFamily="34" charset="0"/>
                <a:cs typeface="Noto Sans" panose="020B0502040504020204" pitchFamily="34" charset="0"/>
              </a:rPr>
              <a:t>*</a:t>
            </a:r>
            <a:r>
              <a:rPr lang="en-US" sz="1100" dirty="0">
                <a:solidFill>
                  <a:schemeClr val="bg1"/>
                </a:solidFill>
                <a:latin typeface="Noto Sans" panose="020B0502040504020204" pitchFamily="34" charset="0"/>
                <a:ea typeface="Noto Sans" panose="020B0502040504020204" pitchFamily="34" charset="0"/>
                <a:cs typeface="Noto Sans" panose="020B0502040504020204" pitchFamily="34" charset="0"/>
              </a:rPr>
              <a:t> Number of active deployments, source: Gartner, 2019</a:t>
            </a:r>
            <a:br>
              <a:rPr lang="en-US" sz="1100" dirty="0">
                <a:solidFill>
                  <a:schemeClr val="bg1"/>
                </a:solidFill>
                <a:latin typeface="Noto Sans" panose="020B0502040504020204" pitchFamily="34" charset="0"/>
                <a:ea typeface="Noto Sans" panose="020B0502040504020204" pitchFamily="34" charset="0"/>
                <a:cs typeface="Noto Sans" panose="020B0502040504020204" pitchFamily="34" charset="0"/>
              </a:rPr>
            </a:br>
            <a:r>
              <a:rPr lang="en-US" sz="1100" baseline="30000" dirty="0">
                <a:solidFill>
                  <a:schemeClr val="bg1"/>
                </a:solidFill>
                <a:latin typeface="Noto Sans" panose="020B0502040504020204" pitchFamily="34" charset="0"/>
                <a:ea typeface="Noto Sans" panose="020B0502040504020204" pitchFamily="34" charset="0"/>
                <a:cs typeface="Noto Sans" panose="020B0502040504020204" pitchFamily="34" charset="0"/>
              </a:rPr>
              <a:t>**</a:t>
            </a:r>
            <a:r>
              <a:rPr lang="en-US" sz="1100" dirty="0">
                <a:solidFill>
                  <a:schemeClr val="bg1"/>
                </a:solidFill>
                <a:latin typeface="Noto Sans" panose="020B0502040504020204" pitchFamily="34" charset="0"/>
                <a:ea typeface="Noto Sans" panose="020B0502040504020204" pitchFamily="34" charset="0"/>
                <a:cs typeface="Noto Sans" panose="020B0502040504020204" pitchFamily="34" charset="0"/>
              </a:rPr>
              <a:t> Avg. of all reviews, source: </a:t>
            </a:r>
            <a:r>
              <a:rPr lang="en-US" sz="1100" dirty="0">
                <a:solidFill>
                  <a:schemeClr val="bg1"/>
                </a:solidFill>
              </a:rPr>
              <a:t>Software World; 2018, 2019, 2020</a:t>
            </a:r>
          </a:p>
          <a:p>
            <a:endParaRPr lang="en-US" sz="11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3" name="TextBox 2">
            <a:extLst>
              <a:ext uri="{FF2B5EF4-FFF2-40B4-BE49-F238E27FC236}">
                <a16:creationId xmlns:a16="http://schemas.microsoft.com/office/drawing/2014/main" id="{82DD8596-DF57-044C-A201-C91BBFE36DBD}"/>
              </a:ext>
            </a:extLst>
          </p:cNvPr>
          <p:cNvSpPr txBox="1"/>
          <p:nvPr/>
        </p:nvSpPr>
        <p:spPr>
          <a:xfrm>
            <a:off x="4730882" y="282800"/>
            <a:ext cx="2895344" cy="584775"/>
          </a:xfrm>
          <a:prstGeom prst="rect">
            <a:avLst/>
          </a:prstGeom>
          <a:noFill/>
        </p:spPr>
        <p:txBody>
          <a:bodyPr wrap="none" rtlCol="0">
            <a:spAutoFit/>
          </a:bodyPr>
          <a:lstStyle/>
          <a:p>
            <a:r>
              <a:rPr lang="en-US" sz="3200" b="1" dirty="0">
                <a:solidFill>
                  <a:schemeClr val="bg1"/>
                </a:solidFill>
              </a:rPr>
              <a:t>Who Are We?</a:t>
            </a:r>
          </a:p>
        </p:txBody>
      </p:sp>
    </p:spTree>
    <p:extLst>
      <p:ext uri="{BB962C8B-B14F-4D97-AF65-F5344CB8AC3E}">
        <p14:creationId xmlns:p14="http://schemas.microsoft.com/office/powerpoint/2010/main" val="26401958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02044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EDA25C1-7E94-4B46-B994-5FB870804C41}"/>
              </a:ext>
            </a:extLst>
          </p:cNvPr>
          <p:cNvPicPr>
            <a:picLocks noChangeAspect="1"/>
          </p:cNvPicPr>
          <p:nvPr/>
        </p:nvPicPr>
        <p:blipFill>
          <a:blip r:embed="rId3"/>
          <a:stretch>
            <a:fillRect/>
          </a:stretch>
        </p:blipFill>
        <p:spPr>
          <a:xfrm>
            <a:off x="7536160" y="0"/>
            <a:ext cx="4877134" cy="6858000"/>
          </a:xfrm>
          <a:prstGeom prst="rect">
            <a:avLst/>
          </a:prstGeom>
        </p:spPr>
      </p:pic>
      <p:sp>
        <p:nvSpPr>
          <p:cNvPr id="2" name="Title 1">
            <a:extLst>
              <a:ext uri="{FF2B5EF4-FFF2-40B4-BE49-F238E27FC236}">
                <a16:creationId xmlns:a16="http://schemas.microsoft.com/office/drawing/2014/main" id="{4FE4410C-4B3C-4C4A-95F9-AC7DD82351CC}"/>
              </a:ext>
            </a:extLst>
          </p:cNvPr>
          <p:cNvSpPr>
            <a:spLocks noGrp="1"/>
          </p:cNvSpPr>
          <p:nvPr>
            <p:ph type="title"/>
          </p:nvPr>
        </p:nvSpPr>
        <p:spPr>
          <a:xfrm>
            <a:off x="315566" y="-27384"/>
            <a:ext cx="7488832" cy="1327735"/>
          </a:xfrm>
        </p:spPr>
        <p:txBody>
          <a:bodyPr>
            <a:normAutofit/>
          </a:bodyPr>
          <a:lstStyle/>
          <a:p>
            <a:r>
              <a:rPr lang="en-US" sz="2400" dirty="0"/>
              <a:t>What is this Toolkit for?</a:t>
            </a:r>
          </a:p>
        </p:txBody>
      </p:sp>
      <p:sp>
        <p:nvSpPr>
          <p:cNvPr id="9" name="TextBox 8">
            <a:extLst>
              <a:ext uri="{FF2B5EF4-FFF2-40B4-BE49-F238E27FC236}">
                <a16:creationId xmlns:a16="http://schemas.microsoft.com/office/drawing/2014/main" id="{5F49C0E3-B75A-453B-8E2B-54E4EAAE423F}"/>
              </a:ext>
            </a:extLst>
          </p:cNvPr>
          <p:cNvSpPr txBox="1"/>
          <p:nvPr/>
        </p:nvSpPr>
        <p:spPr>
          <a:xfrm>
            <a:off x="314166" y="919326"/>
            <a:ext cx="6840760" cy="2246769"/>
          </a:xfrm>
          <a:prstGeom prst="rect">
            <a:avLst/>
          </a:prstGeom>
          <a:noFill/>
        </p:spPr>
        <p:txBody>
          <a:bodyPr wrap="square" rtlCol="0">
            <a:spAutoFit/>
          </a:bodyPr>
          <a:lstStyle/>
          <a:p>
            <a:r>
              <a:rPr lang="en-US"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If you’re reading this, you probably already understand the importance of communication for the success of your innovation program. This toolkit is designed to </a:t>
            </a:r>
            <a:r>
              <a:rPr lang="en-US" sz="14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help you plan your communication for the launch of a new innovation program or initiative, as well as provide you with easy-to-use tools and templates to help with the process</a:t>
            </a:r>
            <a:r>
              <a:rPr lang="en-US"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a:t>
            </a:r>
          </a:p>
          <a:p>
            <a:endParaRPr lang="en-US"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In this PowerPoint Presentation, we’ll provide you with actionable tools and templates, as well as some examples. Together, these can form the basis for your communication plan and related materials. You can find more useful information behind the </a:t>
            </a:r>
            <a:r>
              <a:rPr lang="en-US" sz="14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links</a:t>
            </a:r>
            <a:r>
              <a:rPr lang="en-US"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 and in the </a:t>
            </a:r>
            <a:r>
              <a:rPr lang="en-US" sz="1400" b="1" u="sng"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presentation slide notes</a:t>
            </a:r>
            <a:r>
              <a:rPr lang="en-US"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a:t>
            </a:r>
            <a:endParaRPr lang="en-US" sz="1600" dirty="0"/>
          </a:p>
        </p:txBody>
      </p:sp>
      <p:grpSp>
        <p:nvGrpSpPr>
          <p:cNvPr id="12" name="Group 11">
            <a:extLst>
              <a:ext uri="{FF2B5EF4-FFF2-40B4-BE49-F238E27FC236}">
                <a16:creationId xmlns:a16="http://schemas.microsoft.com/office/drawing/2014/main" id="{242E54D1-FE36-4F20-9EE1-FEF6DD999AB3}"/>
              </a:ext>
            </a:extLst>
          </p:cNvPr>
          <p:cNvGrpSpPr/>
          <p:nvPr/>
        </p:nvGrpSpPr>
        <p:grpSpPr>
          <a:xfrm>
            <a:off x="315566" y="2996952"/>
            <a:ext cx="7488832" cy="3384376"/>
            <a:chOff x="263352" y="2276505"/>
            <a:chExt cx="7488832" cy="3384376"/>
          </a:xfrm>
        </p:grpSpPr>
        <p:sp>
          <p:nvSpPr>
            <p:cNvPr id="10" name="Title 1">
              <a:extLst>
                <a:ext uri="{FF2B5EF4-FFF2-40B4-BE49-F238E27FC236}">
                  <a16:creationId xmlns:a16="http://schemas.microsoft.com/office/drawing/2014/main" id="{452643DA-63BC-4BFE-9248-F3A459D790EA}"/>
                </a:ext>
              </a:extLst>
            </p:cNvPr>
            <p:cNvSpPr txBox="1">
              <a:spLocks/>
            </p:cNvSpPr>
            <p:nvPr/>
          </p:nvSpPr>
          <p:spPr>
            <a:xfrm>
              <a:off x="263352" y="2276505"/>
              <a:ext cx="7488832" cy="132773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a:lstStyle>
            <a:p>
              <a:r>
                <a:rPr lang="en-US" sz="2400" dirty="0"/>
                <a:t>How to use it?</a:t>
              </a:r>
            </a:p>
          </p:txBody>
        </p:sp>
        <p:sp>
          <p:nvSpPr>
            <p:cNvPr id="11" name="TextBox 10">
              <a:extLst>
                <a:ext uri="{FF2B5EF4-FFF2-40B4-BE49-F238E27FC236}">
                  <a16:creationId xmlns:a16="http://schemas.microsoft.com/office/drawing/2014/main" id="{0523D0A4-BAE6-467E-A88D-CB85EFBABB22}"/>
                </a:ext>
              </a:extLst>
            </p:cNvPr>
            <p:cNvSpPr txBox="1"/>
            <p:nvPr/>
          </p:nvSpPr>
          <p:spPr>
            <a:xfrm>
              <a:off x="263352" y="3198668"/>
              <a:ext cx="7076578" cy="2462213"/>
            </a:xfrm>
            <a:prstGeom prst="rect">
              <a:avLst/>
            </a:prstGeom>
            <a:noFill/>
          </p:spPr>
          <p:txBody>
            <a:bodyPr wrap="square" rtlCol="0">
              <a:spAutoFit/>
            </a:bodyPr>
            <a:lstStyle/>
            <a:p>
              <a:r>
                <a:rPr lang="en-US" sz="1400" dirty="0">
                  <a:solidFill>
                    <a:schemeClr val="tx2"/>
                  </a:solidFill>
                  <a:latin typeface="Noto Sans" panose="020B0502040504020204" pitchFamily="34" charset="0"/>
                  <a:ea typeface="Noto Sans" panose="020B0502040504020204" pitchFamily="34" charset="0"/>
                  <a:cs typeface="Noto Sans" panose="020B0502040504020204" pitchFamily="34" charset="0"/>
                </a:rPr>
                <a:t>This presentation will walk you through the key parts, but for a more structured and detailed take on the topic, please read our article on </a:t>
              </a:r>
              <a:r>
                <a:rPr lang="en-US" sz="1400" b="1" dirty="0">
                  <a:solidFill>
                    <a:schemeClr val="tx2"/>
                  </a:solidFill>
                  <a:latin typeface="Noto Sans" panose="020B0502040504020204" pitchFamily="34" charset="0"/>
                  <a:ea typeface="Noto Sans" panose="020B0502040504020204" pitchFamily="34" charset="0"/>
                  <a:cs typeface="Noto Sans" panose="020B0502040504020204" pitchFamily="34" charset="0"/>
                  <a:hlinkClick r:id="rId4"/>
                </a:rPr>
                <a:t>Communicating the Launch of an Innovation Program</a:t>
              </a:r>
              <a:r>
                <a:rPr lang="en-US" sz="1400" dirty="0">
                  <a:solidFill>
                    <a:schemeClr val="tx2"/>
                  </a:solidFill>
                  <a:latin typeface="Noto Sans" panose="020B0502040504020204" pitchFamily="34" charset="0"/>
                  <a:ea typeface="Noto Sans" panose="020B0502040504020204" pitchFamily="34" charset="0"/>
                  <a:cs typeface="Noto Sans" panose="020B0502040504020204" pitchFamily="34" charset="0"/>
                </a:rPr>
                <a:t>.</a:t>
              </a:r>
            </a:p>
            <a:p>
              <a:endParaRPr lang="en-US" sz="1400" dirty="0">
                <a:solidFill>
                  <a:schemeClr val="tx2"/>
                </a:solidFill>
                <a:latin typeface="Noto Sans" panose="020B0502040504020204" pitchFamily="34" charset="0"/>
                <a:ea typeface="Noto Sans" panose="020B0502040504020204" pitchFamily="34" charset="0"/>
                <a:cs typeface="Noto Sans" panose="020B0502040504020204" pitchFamily="34" charset="0"/>
              </a:endParaRPr>
            </a:p>
            <a:p>
              <a:r>
                <a:rPr lang="en-US" sz="1400" dirty="0">
                  <a:solidFill>
                    <a:schemeClr val="tx2"/>
                  </a:solidFill>
                  <a:latin typeface="Noto Sans" panose="020B0502040504020204" pitchFamily="34" charset="0"/>
                  <a:ea typeface="Noto Sans" panose="020B0502040504020204" pitchFamily="34" charset="0"/>
                  <a:cs typeface="Noto Sans" panose="020B0502040504020204" pitchFamily="34" charset="0"/>
                </a:rPr>
                <a:t>You can use the content any way you want, as long as you credit all materials and concepts to Viima. So, feel free to </a:t>
              </a:r>
              <a:r>
                <a:rPr lang="en-US" sz="1400" b="1" dirty="0">
                  <a:solidFill>
                    <a:schemeClr val="tx2"/>
                  </a:solidFill>
                  <a:latin typeface="Noto Sans" panose="020B0502040504020204" pitchFamily="34" charset="0"/>
                  <a:ea typeface="Noto Sans" panose="020B0502040504020204" pitchFamily="34" charset="0"/>
                  <a:cs typeface="Noto Sans" panose="020B0502040504020204" pitchFamily="34" charset="0"/>
                </a:rPr>
                <a:t>share this Toolkit with your co-workers, </a:t>
              </a:r>
              <a:r>
                <a:rPr lang="en-US" sz="1400" dirty="0">
                  <a:solidFill>
                    <a:schemeClr val="tx2"/>
                  </a:solidFill>
                  <a:latin typeface="Noto Sans" panose="020B0502040504020204" pitchFamily="34" charset="0"/>
                  <a:ea typeface="Noto Sans" panose="020B0502040504020204" pitchFamily="34" charset="0"/>
                  <a:cs typeface="Noto Sans" panose="020B0502040504020204" pitchFamily="34" charset="0"/>
                </a:rPr>
                <a:t>or anyone else you’d like to engage in the process.</a:t>
              </a:r>
            </a:p>
            <a:p>
              <a:endParaRPr lang="en-US"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14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PLEASE NOTE: This Toolkit is a starting point. </a:t>
              </a:r>
              <a:r>
                <a:rPr lang="en-US" sz="1400"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rPr>
                <a:t>Getting results will always take time and effort, so trust the process, be patient, put in the work, and the results will come.</a:t>
              </a:r>
              <a:endParaRPr lang="en-US" sz="1400" b="1" dirty="0">
                <a:solidFill>
                  <a:schemeClr val="tx1">
                    <a:lumMod val="50000"/>
                    <a:lumOff val="50000"/>
                  </a:schemeClr>
                </a:solidFill>
                <a:latin typeface="Noto Sans" panose="020B0502040504020204" pitchFamily="34" charset="0"/>
                <a:ea typeface="Noto Sans" panose="020B0502040504020204" pitchFamily="34" charset="0"/>
                <a:cs typeface="Noto Sans" panose="020B0502040504020204" pitchFamily="34" charset="0"/>
              </a:endParaRPr>
            </a:p>
          </p:txBody>
        </p:sp>
      </p:grpSp>
    </p:spTree>
    <p:extLst>
      <p:ext uri="{BB962C8B-B14F-4D97-AF65-F5344CB8AC3E}">
        <p14:creationId xmlns:p14="http://schemas.microsoft.com/office/powerpoint/2010/main" val="291325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1C755-958F-B54A-8068-52E468D88936}"/>
              </a:ext>
            </a:extLst>
          </p:cNvPr>
          <p:cNvSpPr>
            <a:spLocks noGrp="1"/>
          </p:cNvSpPr>
          <p:nvPr>
            <p:ph type="body" sz="quarter" idx="10"/>
          </p:nvPr>
        </p:nvSpPr>
        <p:spPr/>
        <p:txBody>
          <a:bodyPr/>
          <a:lstStyle/>
          <a:p>
            <a:r>
              <a:rPr lang="en-US" dirty="0"/>
              <a:t>Introduction</a:t>
            </a:r>
          </a:p>
        </p:txBody>
      </p:sp>
    </p:spTree>
    <p:extLst>
      <p:ext uri="{BB962C8B-B14F-4D97-AF65-F5344CB8AC3E}">
        <p14:creationId xmlns:p14="http://schemas.microsoft.com/office/powerpoint/2010/main" val="1039407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CEA953E4-4ADD-5140-98AE-96E33848D33F}"/>
              </a:ext>
            </a:extLst>
          </p:cNvPr>
          <p:cNvPicPr>
            <a:picLocks noGrp="1" noChangeAspect="1"/>
          </p:cNvPicPr>
          <p:nvPr>
            <p:ph type="pic" idx="1"/>
          </p:nvPr>
        </p:nvPicPr>
        <p:blipFill rotWithShape="1">
          <a:blip r:embed="rId2">
            <a:alphaModFix amt="70000"/>
          </a:blip>
          <a:srcRect l="16133" r="43357"/>
          <a:stretch/>
        </p:blipFill>
        <p:spPr>
          <a:xfrm>
            <a:off x="0" y="0"/>
            <a:ext cx="4943872" cy="6858000"/>
          </a:xfrm>
          <a:solidFill>
            <a:schemeClr val="bg1"/>
          </a:solidFill>
        </p:spPr>
      </p:pic>
      <p:sp>
        <p:nvSpPr>
          <p:cNvPr id="4" name="Text Placeholder 3">
            <a:extLst>
              <a:ext uri="{FF2B5EF4-FFF2-40B4-BE49-F238E27FC236}">
                <a16:creationId xmlns:a16="http://schemas.microsoft.com/office/drawing/2014/main" id="{B41B914D-223E-3043-AC4D-C463449A1ED4}"/>
              </a:ext>
            </a:extLst>
          </p:cNvPr>
          <p:cNvSpPr>
            <a:spLocks noGrp="1"/>
          </p:cNvSpPr>
          <p:nvPr>
            <p:ph type="body" sz="half" idx="2"/>
          </p:nvPr>
        </p:nvSpPr>
        <p:spPr>
          <a:xfrm>
            <a:off x="5551174" y="1915215"/>
            <a:ext cx="6176448" cy="4402623"/>
          </a:xfrm>
        </p:spPr>
        <p:txBody>
          <a:bodyPr/>
          <a:lstStyle/>
          <a:p>
            <a:r>
              <a:rPr lang="en-GB" dirty="0">
                <a:solidFill>
                  <a:schemeClr val="tx1"/>
                </a:solidFill>
              </a:rPr>
              <a:t>Communication is important for the  success of every innovation program.</a:t>
            </a:r>
            <a:br>
              <a:rPr lang="en-GB" dirty="0">
                <a:solidFill>
                  <a:schemeClr val="tx1"/>
                </a:solidFill>
              </a:rPr>
            </a:br>
            <a:br>
              <a:rPr lang="en-GB" sz="1600" dirty="0">
                <a:solidFill>
                  <a:schemeClr val="tx1"/>
                </a:solidFill>
              </a:rPr>
            </a:br>
            <a:r>
              <a:rPr lang="en-GB" dirty="0">
                <a:solidFill>
                  <a:schemeClr val="tx1"/>
                </a:solidFill>
              </a:rPr>
              <a:t>If you don’t do it, or do a poor job at it:</a:t>
            </a:r>
            <a:br>
              <a:rPr lang="en-GB" dirty="0">
                <a:solidFill>
                  <a:schemeClr val="tx1"/>
                </a:solidFill>
              </a:rPr>
            </a:br>
            <a:endParaRPr lang="en-GB" dirty="0">
              <a:solidFill>
                <a:schemeClr val="tx1"/>
              </a:solidFill>
            </a:endParaRPr>
          </a:p>
          <a:p>
            <a:pPr marL="285750" indent="-285750">
              <a:buFont typeface="Arial" panose="020B0604020202020204" pitchFamily="34" charset="0"/>
              <a:buChar char="•"/>
            </a:pPr>
            <a:r>
              <a:rPr lang="en-US" sz="2000" dirty="0"/>
              <a:t>People will not participate actively</a:t>
            </a:r>
          </a:p>
          <a:p>
            <a:pPr marL="285750" indent="-285750">
              <a:buFont typeface="Arial" panose="020B0604020202020204" pitchFamily="34" charset="0"/>
              <a:buChar char="•"/>
            </a:pPr>
            <a:r>
              <a:rPr lang="en-US" sz="2000" dirty="0"/>
              <a:t>…even if they do, th</a:t>
            </a:r>
            <a:r>
              <a:rPr lang="en-US" sz="2100" dirty="0"/>
              <a:t>ey do it all wrong</a:t>
            </a:r>
          </a:p>
        </p:txBody>
      </p:sp>
      <p:sp>
        <p:nvSpPr>
          <p:cNvPr id="8" name="TextBox 7">
            <a:extLst>
              <a:ext uri="{FF2B5EF4-FFF2-40B4-BE49-F238E27FC236}">
                <a16:creationId xmlns:a16="http://schemas.microsoft.com/office/drawing/2014/main" id="{1D03E0B6-7D32-544D-93E8-0876ACAF2D09}"/>
              </a:ext>
            </a:extLst>
          </p:cNvPr>
          <p:cNvSpPr txBox="1"/>
          <p:nvPr/>
        </p:nvSpPr>
        <p:spPr>
          <a:xfrm>
            <a:off x="5551174" y="764704"/>
            <a:ext cx="4280339" cy="584775"/>
          </a:xfrm>
          <a:prstGeom prst="rect">
            <a:avLst/>
          </a:prstGeom>
          <a:noFill/>
        </p:spPr>
        <p:txBody>
          <a:bodyPr wrap="none" rtlCol="0">
            <a:spAutoFit/>
          </a:bodyPr>
          <a:lstStyle/>
          <a:p>
            <a:r>
              <a:rPr lang="en-US" sz="3200" b="1" dirty="0"/>
              <a:t>Why Communicate?</a:t>
            </a:r>
          </a:p>
        </p:txBody>
      </p:sp>
    </p:spTree>
    <p:extLst>
      <p:ext uri="{BB962C8B-B14F-4D97-AF65-F5344CB8AC3E}">
        <p14:creationId xmlns:p14="http://schemas.microsoft.com/office/powerpoint/2010/main" val="2848750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EB9C9D31-BDEA-1A4E-A9FA-CC118BAC3513}"/>
              </a:ext>
            </a:extLst>
          </p:cNvPr>
          <p:cNvSpPr/>
          <p:nvPr/>
        </p:nvSpPr>
        <p:spPr>
          <a:xfrm>
            <a:off x="3611545" y="991896"/>
            <a:ext cx="5008454" cy="120032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GOALS OF COMMUNICATION</a:t>
            </a:r>
            <a:br>
              <a:rPr lang="en-US" sz="2400" b="1" dirty="0"/>
            </a:br>
            <a:r>
              <a:rPr lang="en-US" b="1" dirty="0"/>
              <a:t>FOR INNOVATION PROGRAMS</a:t>
            </a:r>
            <a:endParaRPr lang="en-US" sz="2400" b="1" dirty="0"/>
          </a:p>
        </p:txBody>
      </p:sp>
      <p:sp>
        <p:nvSpPr>
          <p:cNvPr id="5" name="Oval 4">
            <a:extLst>
              <a:ext uri="{FF2B5EF4-FFF2-40B4-BE49-F238E27FC236}">
                <a16:creationId xmlns:a16="http://schemas.microsoft.com/office/drawing/2014/main" id="{8347B5C4-1A8F-9D47-880F-60512C2BBB1F}"/>
              </a:ext>
            </a:extLst>
          </p:cNvPr>
          <p:cNvSpPr/>
          <p:nvPr/>
        </p:nvSpPr>
        <p:spPr>
          <a:xfrm>
            <a:off x="914400" y="2865428"/>
            <a:ext cx="2057401" cy="20574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1" b="1" dirty="0"/>
              <a:t>INFORM</a:t>
            </a:r>
          </a:p>
        </p:txBody>
      </p:sp>
      <p:sp>
        <p:nvSpPr>
          <p:cNvPr id="6" name="Oval 5">
            <a:extLst>
              <a:ext uri="{FF2B5EF4-FFF2-40B4-BE49-F238E27FC236}">
                <a16:creationId xmlns:a16="http://schemas.microsoft.com/office/drawing/2014/main" id="{70BC2566-73C1-2143-9F03-4C5B69F3EB90}"/>
              </a:ext>
            </a:extLst>
          </p:cNvPr>
          <p:cNvSpPr/>
          <p:nvPr/>
        </p:nvSpPr>
        <p:spPr>
          <a:xfrm>
            <a:off x="3733799" y="2865428"/>
            <a:ext cx="2057401" cy="20574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1" b="1" dirty="0"/>
              <a:t>GUIDE</a:t>
            </a:r>
          </a:p>
        </p:txBody>
      </p:sp>
      <p:sp>
        <p:nvSpPr>
          <p:cNvPr id="7" name="Oval 6">
            <a:extLst>
              <a:ext uri="{FF2B5EF4-FFF2-40B4-BE49-F238E27FC236}">
                <a16:creationId xmlns:a16="http://schemas.microsoft.com/office/drawing/2014/main" id="{78CC1C91-A661-4747-9074-D5D89C7E5661}"/>
              </a:ext>
            </a:extLst>
          </p:cNvPr>
          <p:cNvSpPr/>
          <p:nvPr/>
        </p:nvSpPr>
        <p:spPr>
          <a:xfrm>
            <a:off x="6553200" y="2837946"/>
            <a:ext cx="2057401" cy="20574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1" b="1" dirty="0"/>
              <a:t>ACTIVATE</a:t>
            </a:r>
          </a:p>
        </p:txBody>
      </p:sp>
      <p:sp>
        <p:nvSpPr>
          <p:cNvPr id="8" name="Oval 7">
            <a:extLst>
              <a:ext uri="{FF2B5EF4-FFF2-40B4-BE49-F238E27FC236}">
                <a16:creationId xmlns:a16="http://schemas.microsoft.com/office/drawing/2014/main" id="{40BE10BB-8984-F341-B7D4-6426F6F3B04F}"/>
              </a:ext>
            </a:extLst>
          </p:cNvPr>
          <p:cNvSpPr/>
          <p:nvPr/>
        </p:nvSpPr>
        <p:spPr>
          <a:xfrm>
            <a:off x="9372599" y="2839194"/>
            <a:ext cx="2057401" cy="20574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1" b="1" dirty="0"/>
              <a:t>IMPROVE</a:t>
            </a:r>
          </a:p>
        </p:txBody>
      </p:sp>
      <p:cxnSp>
        <p:nvCxnSpPr>
          <p:cNvPr id="10" name="Straight Arrow Connector 9">
            <a:extLst>
              <a:ext uri="{FF2B5EF4-FFF2-40B4-BE49-F238E27FC236}">
                <a16:creationId xmlns:a16="http://schemas.microsoft.com/office/drawing/2014/main" id="{37C2932D-D929-DF42-8CE1-18578FE6F24E}"/>
              </a:ext>
            </a:extLst>
          </p:cNvPr>
          <p:cNvCxnSpPr>
            <a:cxnSpLocks/>
            <a:stCxn id="4" idx="2"/>
            <a:endCxn id="5" idx="0"/>
          </p:cNvCxnSpPr>
          <p:nvPr/>
        </p:nvCxnSpPr>
        <p:spPr>
          <a:xfrm flipH="1">
            <a:off x="1943101" y="2192225"/>
            <a:ext cx="4172671" cy="673203"/>
          </a:xfrm>
          <a:prstGeom prst="straightConnector1">
            <a:avLst/>
          </a:prstGeom>
          <a:ln w="38100">
            <a:solidFill>
              <a:schemeClr val="tx2">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4B30586-2212-2F41-8BDD-9BB6443C9FA1}"/>
              </a:ext>
            </a:extLst>
          </p:cNvPr>
          <p:cNvCxnSpPr>
            <a:cxnSpLocks/>
            <a:stCxn id="4" idx="2"/>
            <a:endCxn id="8" idx="0"/>
          </p:cNvCxnSpPr>
          <p:nvPr/>
        </p:nvCxnSpPr>
        <p:spPr>
          <a:xfrm>
            <a:off x="6115772" y="2192225"/>
            <a:ext cx="4285528" cy="646969"/>
          </a:xfrm>
          <a:prstGeom prst="straightConnector1">
            <a:avLst/>
          </a:prstGeom>
          <a:ln w="38100">
            <a:solidFill>
              <a:schemeClr val="tx2">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1B29044B-DFD1-F34B-ABDB-4A43ECBD587B}"/>
              </a:ext>
            </a:extLst>
          </p:cNvPr>
          <p:cNvCxnSpPr>
            <a:cxnSpLocks/>
            <a:stCxn id="4" idx="2"/>
            <a:endCxn id="7" idx="0"/>
          </p:cNvCxnSpPr>
          <p:nvPr/>
        </p:nvCxnSpPr>
        <p:spPr>
          <a:xfrm>
            <a:off x="6115772" y="2192225"/>
            <a:ext cx="1466129" cy="645721"/>
          </a:xfrm>
          <a:prstGeom prst="straightConnector1">
            <a:avLst/>
          </a:prstGeom>
          <a:ln w="38100">
            <a:solidFill>
              <a:schemeClr val="tx2">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BD4A474-A291-6245-ACBC-DF66FC56D005}"/>
              </a:ext>
            </a:extLst>
          </p:cNvPr>
          <p:cNvCxnSpPr>
            <a:cxnSpLocks/>
            <a:stCxn id="4" idx="2"/>
            <a:endCxn id="6" idx="0"/>
          </p:cNvCxnSpPr>
          <p:nvPr/>
        </p:nvCxnSpPr>
        <p:spPr>
          <a:xfrm flipH="1">
            <a:off x="4762500" y="2192225"/>
            <a:ext cx="1353272" cy="673203"/>
          </a:xfrm>
          <a:prstGeom prst="straightConnector1">
            <a:avLst/>
          </a:prstGeom>
          <a:ln w="38100">
            <a:solidFill>
              <a:schemeClr val="tx2">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AC5C330-A301-FF4C-86C9-E5CA1C48A3F5}"/>
              </a:ext>
            </a:extLst>
          </p:cNvPr>
          <p:cNvSpPr txBox="1"/>
          <p:nvPr/>
        </p:nvSpPr>
        <p:spPr>
          <a:xfrm>
            <a:off x="892865" y="5157192"/>
            <a:ext cx="2057401" cy="1200329"/>
          </a:xfrm>
          <a:prstGeom prst="rect">
            <a:avLst/>
          </a:prstGeom>
          <a:noFill/>
        </p:spPr>
        <p:txBody>
          <a:bodyPr wrap="square" rtlCol="0">
            <a:spAutoFit/>
          </a:bodyPr>
          <a:lstStyle/>
          <a:p>
            <a:pPr algn="ctr"/>
            <a:r>
              <a:rPr lang="en-US" dirty="0">
                <a:solidFill>
                  <a:schemeClr val="tx2"/>
                </a:solidFill>
              </a:rPr>
              <a:t>The Why, How, &amp; What of Your Innovation Program</a:t>
            </a:r>
          </a:p>
        </p:txBody>
      </p:sp>
      <p:sp>
        <p:nvSpPr>
          <p:cNvPr id="20" name="TextBox 19">
            <a:extLst>
              <a:ext uri="{FF2B5EF4-FFF2-40B4-BE49-F238E27FC236}">
                <a16:creationId xmlns:a16="http://schemas.microsoft.com/office/drawing/2014/main" id="{D66B6636-A003-B54F-9FD8-8939D2063350}"/>
              </a:ext>
            </a:extLst>
          </p:cNvPr>
          <p:cNvSpPr txBox="1"/>
          <p:nvPr/>
        </p:nvSpPr>
        <p:spPr>
          <a:xfrm>
            <a:off x="3733798" y="5180999"/>
            <a:ext cx="2057401" cy="1200329"/>
          </a:xfrm>
          <a:prstGeom prst="rect">
            <a:avLst/>
          </a:prstGeom>
          <a:noFill/>
        </p:spPr>
        <p:txBody>
          <a:bodyPr wrap="square" rtlCol="0">
            <a:spAutoFit/>
          </a:bodyPr>
          <a:lstStyle/>
          <a:p>
            <a:pPr algn="ctr"/>
            <a:r>
              <a:rPr lang="en-US" dirty="0">
                <a:solidFill>
                  <a:schemeClr val="tx2"/>
                </a:solidFill>
              </a:rPr>
              <a:t>Participants to Focus on the Desired Outcomes</a:t>
            </a:r>
          </a:p>
        </p:txBody>
      </p:sp>
      <p:sp>
        <p:nvSpPr>
          <p:cNvPr id="21" name="TextBox 20">
            <a:extLst>
              <a:ext uri="{FF2B5EF4-FFF2-40B4-BE49-F238E27FC236}">
                <a16:creationId xmlns:a16="http://schemas.microsoft.com/office/drawing/2014/main" id="{A1756BE4-31D1-2A47-B1D6-CD7540ED89BF}"/>
              </a:ext>
            </a:extLst>
          </p:cNvPr>
          <p:cNvSpPr txBox="1"/>
          <p:nvPr/>
        </p:nvSpPr>
        <p:spPr>
          <a:xfrm>
            <a:off x="6553199" y="5154337"/>
            <a:ext cx="2057401" cy="1200329"/>
          </a:xfrm>
          <a:prstGeom prst="rect">
            <a:avLst/>
          </a:prstGeom>
          <a:noFill/>
        </p:spPr>
        <p:txBody>
          <a:bodyPr wrap="square" rtlCol="0">
            <a:spAutoFit/>
          </a:bodyPr>
          <a:lstStyle/>
          <a:p>
            <a:pPr algn="ctr"/>
            <a:r>
              <a:rPr lang="en-US" dirty="0">
                <a:solidFill>
                  <a:schemeClr val="tx2"/>
                </a:solidFill>
              </a:rPr>
              <a:t>Achieve &amp; Sustain High Levels of Participation</a:t>
            </a:r>
          </a:p>
        </p:txBody>
      </p:sp>
      <p:sp>
        <p:nvSpPr>
          <p:cNvPr id="22" name="TextBox 21">
            <a:extLst>
              <a:ext uri="{FF2B5EF4-FFF2-40B4-BE49-F238E27FC236}">
                <a16:creationId xmlns:a16="http://schemas.microsoft.com/office/drawing/2014/main" id="{0F96AFAB-0A5C-1E42-BE4E-6638FE9DB7CD}"/>
              </a:ext>
            </a:extLst>
          </p:cNvPr>
          <p:cNvSpPr txBox="1"/>
          <p:nvPr/>
        </p:nvSpPr>
        <p:spPr>
          <a:xfrm>
            <a:off x="9372598" y="5180999"/>
            <a:ext cx="2057401" cy="646331"/>
          </a:xfrm>
          <a:prstGeom prst="rect">
            <a:avLst/>
          </a:prstGeom>
          <a:noFill/>
        </p:spPr>
        <p:txBody>
          <a:bodyPr wrap="square" rtlCol="0">
            <a:spAutoFit/>
          </a:bodyPr>
          <a:lstStyle/>
          <a:p>
            <a:pPr algn="ctr"/>
            <a:r>
              <a:rPr lang="en-US" dirty="0">
                <a:solidFill>
                  <a:schemeClr val="tx2"/>
                </a:solidFill>
              </a:rPr>
              <a:t>The Quality of the Participation</a:t>
            </a:r>
          </a:p>
        </p:txBody>
      </p:sp>
    </p:spTree>
    <p:extLst>
      <p:ext uri="{BB962C8B-B14F-4D97-AF65-F5344CB8AC3E}">
        <p14:creationId xmlns:p14="http://schemas.microsoft.com/office/powerpoint/2010/main" val="2842464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C0304-0F96-7F48-B85B-107A699F048A}"/>
              </a:ext>
            </a:extLst>
          </p:cNvPr>
          <p:cNvSpPr>
            <a:spLocks noGrp="1"/>
          </p:cNvSpPr>
          <p:nvPr>
            <p:ph type="title"/>
          </p:nvPr>
        </p:nvSpPr>
        <p:spPr>
          <a:xfrm>
            <a:off x="697005" y="159221"/>
            <a:ext cx="10797988" cy="1325563"/>
          </a:xfrm>
        </p:spPr>
        <p:txBody>
          <a:bodyPr/>
          <a:lstStyle/>
          <a:p>
            <a:pPr algn="ctr"/>
            <a:r>
              <a:rPr lang="en-US" dirty="0"/>
              <a:t>What is a good participation rate?</a:t>
            </a:r>
          </a:p>
        </p:txBody>
      </p:sp>
      <p:graphicFrame>
        <p:nvGraphicFramePr>
          <p:cNvPr id="4" name="Chart 3">
            <a:extLst>
              <a:ext uri="{FF2B5EF4-FFF2-40B4-BE49-F238E27FC236}">
                <a16:creationId xmlns:a16="http://schemas.microsoft.com/office/drawing/2014/main" id="{A90F1DB7-9527-B942-B7FF-C1FACB64B988}"/>
              </a:ext>
            </a:extLst>
          </p:cNvPr>
          <p:cNvGraphicFramePr/>
          <p:nvPr>
            <p:extLst>
              <p:ext uri="{D42A27DB-BD31-4B8C-83A1-F6EECF244321}">
                <p14:modId xmlns:p14="http://schemas.microsoft.com/office/powerpoint/2010/main" val="2194693681"/>
              </p:ext>
            </p:extLst>
          </p:nvPr>
        </p:nvGraphicFramePr>
        <p:xfrm>
          <a:off x="2469340" y="1484784"/>
          <a:ext cx="7253319" cy="4835546"/>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F45D5FEE-1EF3-0F4A-A652-DBA710486224}"/>
              </a:ext>
            </a:extLst>
          </p:cNvPr>
          <p:cNvSpPr txBox="1"/>
          <p:nvPr/>
        </p:nvSpPr>
        <p:spPr>
          <a:xfrm>
            <a:off x="191344" y="6488668"/>
            <a:ext cx="6617517" cy="338554"/>
          </a:xfrm>
          <a:prstGeom prst="rect">
            <a:avLst/>
          </a:prstGeom>
          <a:noFill/>
        </p:spPr>
        <p:txBody>
          <a:bodyPr wrap="none" rtlCol="0">
            <a:spAutoFit/>
          </a:bodyPr>
          <a:lstStyle/>
          <a:p>
            <a:r>
              <a:rPr lang="en-US" sz="1600" dirty="0"/>
              <a:t>Source: </a:t>
            </a:r>
            <a:r>
              <a:rPr lang="en-US" sz="1600" dirty="0">
                <a:hlinkClick r:id="rId4"/>
              </a:rPr>
              <a:t>Achieving &amp; Sustaining High Participation Rates in Ideation</a:t>
            </a:r>
            <a:endParaRPr lang="en-US" sz="1600" dirty="0"/>
          </a:p>
        </p:txBody>
      </p:sp>
    </p:spTree>
    <p:extLst>
      <p:ext uri="{BB962C8B-B14F-4D97-AF65-F5344CB8AC3E}">
        <p14:creationId xmlns:p14="http://schemas.microsoft.com/office/powerpoint/2010/main" val="2493935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1C755-958F-B54A-8068-52E468D88936}"/>
              </a:ext>
            </a:extLst>
          </p:cNvPr>
          <p:cNvSpPr>
            <a:spLocks noGrp="1"/>
          </p:cNvSpPr>
          <p:nvPr>
            <p:ph type="body" sz="quarter" idx="10"/>
          </p:nvPr>
        </p:nvSpPr>
        <p:spPr/>
        <p:txBody>
          <a:bodyPr/>
          <a:lstStyle/>
          <a:p>
            <a:r>
              <a:rPr lang="en-US" dirty="0"/>
              <a:t>BEST PRACTICES</a:t>
            </a:r>
          </a:p>
        </p:txBody>
      </p:sp>
    </p:spTree>
    <p:extLst>
      <p:ext uri="{BB962C8B-B14F-4D97-AF65-F5344CB8AC3E}">
        <p14:creationId xmlns:p14="http://schemas.microsoft.com/office/powerpoint/2010/main" val="1128237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C0304-0F96-7F48-B85B-107A699F048A}"/>
              </a:ext>
            </a:extLst>
          </p:cNvPr>
          <p:cNvSpPr>
            <a:spLocks noGrp="1"/>
          </p:cNvSpPr>
          <p:nvPr>
            <p:ph type="title"/>
          </p:nvPr>
        </p:nvSpPr>
        <p:spPr>
          <a:xfrm>
            <a:off x="697005" y="159221"/>
            <a:ext cx="10797988" cy="1325563"/>
          </a:xfrm>
        </p:spPr>
        <p:txBody>
          <a:bodyPr/>
          <a:lstStyle/>
          <a:p>
            <a:pPr algn="ctr"/>
            <a:r>
              <a:rPr lang="en-US" dirty="0"/>
              <a:t>Messaging</a:t>
            </a:r>
          </a:p>
        </p:txBody>
      </p:sp>
      <p:graphicFrame>
        <p:nvGraphicFramePr>
          <p:cNvPr id="6" name="Diagram 5">
            <a:extLst>
              <a:ext uri="{FF2B5EF4-FFF2-40B4-BE49-F238E27FC236}">
                <a16:creationId xmlns:a16="http://schemas.microsoft.com/office/drawing/2014/main" id="{B4DCD894-F48B-4A4E-94AF-48E126972AB3}"/>
              </a:ext>
            </a:extLst>
          </p:cNvPr>
          <p:cNvGraphicFramePr/>
          <p:nvPr>
            <p:extLst>
              <p:ext uri="{D42A27DB-BD31-4B8C-83A1-F6EECF244321}">
                <p14:modId xmlns:p14="http://schemas.microsoft.com/office/powerpoint/2010/main" val="4145548788"/>
              </p:ext>
            </p:extLst>
          </p:nvPr>
        </p:nvGraphicFramePr>
        <p:xfrm>
          <a:off x="0" y="33265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040A3169-68E8-DA48-AC4E-BFFEE7A842E0}"/>
              </a:ext>
            </a:extLst>
          </p:cNvPr>
          <p:cNvSpPr txBox="1"/>
          <p:nvPr/>
        </p:nvSpPr>
        <p:spPr>
          <a:xfrm>
            <a:off x="5447928" y="1772816"/>
            <a:ext cx="6552727" cy="4247317"/>
          </a:xfrm>
          <a:prstGeom prst="rect">
            <a:avLst/>
          </a:prstGeom>
          <a:noFill/>
        </p:spPr>
        <p:txBody>
          <a:bodyPr wrap="square" rtlCol="0">
            <a:spAutoFit/>
          </a:bodyPr>
          <a:lstStyle/>
          <a:p>
            <a:pPr marL="342900" lvl="0" indent="-342900">
              <a:buFont typeface="Symbol" pitchFamily="2" charset="2"/>
              <a:buChar char=""/>
            </a:pPr>
            <a:r>
              <a:rPr lang="en-US" b="1" dirty="0">
                <a:latin typeface="Calibri" panose="020F0502020204030204" pitchFamily="34" charset="0"/>
                <a:ea typeface="Calibri" panose="020F0502020204030204" pitchFamily="34" charset="0"/>
                <a:cs typeface="Times New Roman" panose="02020603050405020304" pitchFamily="18" charset="0"/>
              </a:rPr>
              <a:t>Start with WHY – don’t just inform, inspire and motivate.</a:t>
            </a:r>
            <a:br>
              <a:rPr lang="en-US" b="1" dirty="0">
                <a:latin typeface="Calibri" panose="020F0502020204030204" pitchFamily="34" charset="0"/>
                <a:ea typeface="Calibri" panose="020F0502020204030204" pitchFamily="34" charset="0"/>
                <a:cs typeface="Times New Roman" panose="02020603050405020304" pitchFamily="18" charset="0"/>
              </a:rPr>
            </a:br>
            <a:r>
              <a:rPr lang="en-US" dirty="0">
                <a:latin typeface="Calibri" panose="020F0502020204030204" pitchFamily="34" charset="0"/>
                <a:ea typeface="Calibri" panose="020F0502020204030204" pitchFamily="34" charset="0"/>
                <a:cs typeface="Times New Roman" panose="02020603050405020304" pitchFamily="18" charset="0"/>
              </a:rPr>
              <a:t>If you just inform and tell the WHAT, and maybe the HOW, people just won’t care. They’re all busy and if you can’t tell WHY they need to change their priorities, they won’t.</a:t>
            </a:r>
            <a:endParaRPr lang="en-FI" dirty="0">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Symbol" pitchFamily="2" charset="2"/>
              <a:buChar char=""/>
            </a:pPr>
            <a:r>
              <a:rPr lang="en-US" b="1" dirty="0">
                <a:latin typeface="Calibri" panose="020F0502020204030204" pitchFamily="34" charset="0"/>
                <a:ea typeface="Calibri" panose="020F0502020204030204" pitchFamily="34" charset="0"/>
                <a:cs typeface="Times New Roman" panose="02020603050405020304" pitchFamily="18" charset="0"/>
              </a:rPr>
              <a:t>Be concise and to the point.</a:t>
            </a:r>
            <a:br>
              <a:rPr lang="en-US" b="1" dirty="0">
                <a:latin typeface="Calibri" panose="020F0502020204030204" pitchFamily="34" charset="0"/>
                <a:ea typeface="Calibri" panose="020F0502020204030204" pitchFamily="34" charset="0"/>
                <a:cs typeface="Times New Roman" panose="02020603050405020304" pitchFamily="18" charset="0"/>
              </a:rPr>
            </a:br>
            <a:r>
              <a:rPr lang="en-US" dirty="0">
                <a:latin typeface="Calibri" panose="020F0502020204030204" pitchFamily="34" charset="0"/>
                <a:ea typeface="Calibri" panose="020F0502020204030204" pitchFamily="34" charset="0"/>
                <a:cs typeface="Times New Roman" panose="02020603050405020304" pitchFamily="18" charset="0"/>
              </a:rPr>
              <a:t>Say everything you need to say, but nothing more.</a:t>
            </a:r>
            <a:endParaRPr lang="en-US"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itchFamily="2" charset="2"/>
              <a:buChar char=""/>
            </a:pPr>
            <a:r>
              <a:rPr lang="en-US" b="1" dirty="0">
                <a:latin typeface="Calibri" panose="020F0502020204030204" pitchFamily="34" charset="0"/>
                <a:ea typeface="Calibri" panose="020F0502020204030204" pitchFamily="34" charset="0"/>
                <a:cs typeface="Times New Roman" panose="02020603050405020304" pitchFamily="18" charset="0"/>
              </a:rPr>
              <a:t>Show people their input is valued.</a:t>
            </a:r>
            <a:br>
              <a:rPr lang="en-US" b="1" dirty="0">
                <a:latin typeface="Calibri" panose="020F0502020204030204" pitchFamily="34" charset="0"/>
                <a:ea typeface="Calibri" panose="020F0502020204030204" pitchFamily="34" charset="0"/>
                <a:cs typeface="Times New Roman" panose="02020603050405020304" pitchFamily="18" charset="0"/>
              </a:rPr>
            </a:br>
            <a:r>
              <a:rPr lang="en-US" dirty="0">
                <a:latin typeface="Calibri" panose="020F0502020204030204" pitchFamily="34" charset="0"/>
                <a:ea typeface="Calibri" panose="020F0502020204030204" pitchFamily="34" charset="0"/>
                <a:cs typeface="Times New Roman" panose="02020603050405020304" pitchFamily="18" charset="0"/>
              </a:rPr>
              <a:t>Everyone says: “we want your feedback”, but few truly mean that. Prove that your money is where your mouth is.</a:t>
            </a:r>
            <a:endParaRPr lang="en-FI"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itchFamily="2" charset="2"/>
              <a:buChar char=""/>
            </a:pPr>
            <a:r>
              <a:rPr lang="en-US" b="1" dirty="0">
                <a:latin typeface="Calibri" panose="020F0502020204030204" pitchFamily="34" charset="0"/>
                <a:ea typeface="Calibri" panose="020F0502020204030204" pitchFamily="34" charset="0"/>
                <a:cs typeface="Times New Roman" panose="02020603050405020304" pitchFamily="18" charset="0"/>
              </a:rPr>
              <a:t>Test and iterate!</a:t>
            </a:r>
            <a:br>
              <a:rPr lang="en-US" b="1" dirty="0">
                <a:latin typeface="Calibri" panose="020F0502020204030204" pitchFamily="34" charset="0"/>
                <a:ea typeface="Calibri" panose="020F0502020204030204" pitchFamily="34" charset="0"/>
                <a:cs typeface="Times New Roman" panose="02020603050405020304" pitchFamily="18" charset="0"/>
              </a:rPr>
            </a:br>
            <a:r>
              <a:rPr lang="en-US" dirty="0">
                <a:latin typeface="Calibri" panose="020F0502020204030204" pitchFamily="34" charset="0"/>
                <a:ea typeface="Calibri" panose="020F0502020204030204" pitchFamily="34" charset="0"/>
                <a:cs typeface="Times New Roman" panose="02020603050405020304" pitchFamily="18" charset="0"/>
              </a:rPr>
              <a:t>Messaging is almost impossible to get perfect right away. Test it out on a smaller scale and then make changes based on the reception you get before proceeding to roll it out with a big launch.</a:t>
            </a:r>
            <a:endParaRPr lang="en-FI"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245515833"/>
      </p:ext>
    </p:extLst>
  </p:cSld>
  <p:clrMapOvr>
    <a:masterClrMapping/>
  </p:clrMapOvr>
</p:sld>
</file>

<file path=ppt/theme/theme1.xml><?xml version="1.0" encoding="utf-8"?>
<a:theme xmlns:a="http://schemas.openxmlformats.org/drawingml/2006/main" name="Office Theme">
  <a:themeElements>
    <a:clrScheme name="Viima Colors">
      <a:dk1>
        <a:srgbClr val="000000"/>
      </a:dk1>
      <a:lt1>
        <a:srgbClr val="FFFFFF"/>
      </a:lt1>
      <a:dk2>
        <a:srgbClr val="777777"/>
      </a:dk2>
      <a:lt2>
        <a:srgbClr val="FCFCFC"/>
      </a:lt2>
      <a:accent1>
        <a:srgbClr val="1CB5F2"/>
      </a:accent1>
      <a:accent2>
        <a:srgbClr val="33DB87"/>
      </a:accent2>
      <a:accent3>
        <a:srgbClr val="F9599A"/>
      </a:accent3>
      <a:accent4>
        <a:srgbClr val="8679D1"/>
      </a:accent4>
      <a:accent5>
        <a:srgbClr val="FC954F"/>
      </a:accent5>
      <a:accent6>
        <a:srgbClr val="FCDA4C"/>
      </a:accent6>
      <a:hlink>
        <a:srgbClr val="1CB5F2"/>
      </a:hlink>
      <a:folHlink>
        <a:srgbClr val="1C91BF"/>
      </a:folHlink>
    </a:clrScheme>
    <a:fontScheme name="Viima">
      <a:majorFont>
        <a:latin typeface="Noto Sans" panose="020B0604020202020204"/>
        <a:ea typeface=""/>
        <a:cs typeface=""/>
        <a:font script="Jpan" typeface="ＭＳ Ｐゴシック"/>
        <a:font script="Hang" typeface="굴림"/>
        <a:font script="Hans" typeface="黑体"/>
        <a:font script="Hant" typeface="微軟正黑體"/>
        <a:font script="Arab" typeface="Noto Sans"/>
        <a:font script="Hebr" typeface="Noto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ajorFont>
      <a:minorFont>
        <a:latin typeface="Noto Sans" panose="02020603050405020304"/>
        <a:ea typeface=""/>
        <a:cs typeface=""/>
        <a:font script="Jpan" typeface="ＭＳ Ｐ明朝"/>
        <a:font script="Hang" typeface="바탕"/>
        <a:font script="Hans" typeface="宋体"/>
        <a:font script="Hant" typeface="新細明體"/>
        <a:font script="Arab" typeface="Noto Sans"/>
        <a:font script="Hebr" typeface="Noto Sans"/>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18996</TotalTime>
  <Words>4440</Words>
  <Application>Microsoft Macintosh PowerPoint</Application>
  <PresentationFormat>Widescreen</PresentationFormat>
  <Paragraphs>300</Paragraphs>
  <Slides>29</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Assistant</vt:lpstr>
      <vt:lpstr>Noto Sans</vt:lpstr>
      <vt:lpstr>Calibri</vt:lpstr>
      <vt:lpstr>Arial</vt:lpstr>
      <vt:lpstr>Wingdings</vt:lpstr>
      <vt:lpstr>Symbol</vt:lpstr>
      <vt:lpstr>Office Theme</vt:lpstr>
      <vt:lpstr>PowerPoint Presentation</vt:lpstr>
      <vt:lpstr>Table of Contents</vt:lpstr>
      <vt:lpstr>What is this Toolkit for?</vt:lpstr>
      <vt:lpstr>PowerPoint Presentation</vt:lpstr>
      <vt:lpstr>PowerPoint Presentation</vt:lpstr>
      <vt:lpstr>PowerPoint Presentation</vt:lpstr>
      <vt:lpstr>What is a good participation rate?</vt:lpstr>
      <vt:lpstr>PowerPoint Presentation</vt:lpstr>
      <vt:lpstr>Messaging</vt:lpstr>
      <vt:lpstr>Channels</vt:lpstr>
      <vt:lpstr>Formats</vt:lpstr>
      <vt:lpstr>Frequency</vt:lpstr>
      <vt:lpstr>PowerPoint Presentation</vt:lpstr>
      <vt:lpstr>The Innovation Program Canvas</vt:lpstr>
      <vt:lpstr>PowerPoint Presentation</vt:lpstr>
      <vt:lpstr>Communication Plan Timeline</vt:lpstr>
      <vt:lpstr>PowerPoint Presentation</vt:lpstr>
      <vt:lpstr>Using these email templates</vt:lpstr>
      <vt:lpstr>Example Email to Innovation Champions Prior to Launch</vt:lpstr>
      <vt:lpstr>Example Email for Launching an Innovation Challenge</vt:lpstr>
      <vt:lpstr>Example Email on the Practicalities</vt:lpstr>
      <vt:lpstr>Example Email on The Next Phase of a Challenge</vt:lpstr>
      <vt:lpstr>Example Email Just Before the End of a Challenge</vt:lpstr>
      <vt:lpstr>Example Email After the End of a Challenge</vt:lpstr>
      <vt:lpstr>PowerPoint Presentation</vt:lpstr>
      <vt:lpstr>PowerPoint Presentation</vt:lpstr>
      <vt:lpstr>About Viima</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Jesse Nieminen</dc:creator>
  <cp:lastModifiedBy>Jesse Nieminen</cp:lastModifiedBy>
  <cp:revision>866</cp:revision>
  <cp:lastPrinted>2019-03-22T11:04:22Z</cp:lastPrinted>
  <dcterms:created xsi:type="dcterms:W3CDTF">2019-03-19T11:30:33Z</dcterms:created>
  <dcterms:modified xsi:type="dcterms:W3CDTF">2021-06-21T13:03:23Z</dcterms:modified>
</cp:coreProperties>
</file>